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1" r:id="rId3"/>
    <p:sldId id="285" r:id="rId4"/>
    <p:sldId id="290" r:id="rId5"/>
    <p:sldId id="271" r:id="rId6"/>
    <p:sldId id="283" r:id="rId7"/>
    <p:sldId id="286" r:id="rId8"/>
    <p:sldId id="288" r:id="rId9"/>
    <p:sldId id="294" r:id="rId10"/>
    <p:sldId id="295" r:id="rId11"/>
    <p:sldId id="289" r:id="rId12"/>
    <p:sldId id="291" r:id="rId13"/>
    <p:sldId id="292" r:id="rId14"/>
    <p:sldId id="284" r:id="rId15"/>
    <p:sldId id="261" r:id="rId16"/>
    <p:sldId id="281" r:id="rId17"/>
    <p:sldId id="282" r:id="rId18"/>
    <p:sldId id="293" r:id="rId19"/>
    <p:sldId id="278" r:id="rId20"/>
    <p:sldId id="258" r:id="rId21"/>
    <p:sldId id="257" r:id="rId22"/>
    <p:sldId id="266" r:id="rId23"/>
    <p:sldId id="259" r:id="rId24"/>
    <p:sldId id="262" r:id="rId25"/>
    <p:sldId id="276" r:id="rId26"/>
    <p:sldId id="280" r:id="rId27"/>
    <p:sldId id="267" r:id="rId28"/>
    <p:sldId id="270" r:id="rId29"/>
    <p:sldId id="296" r:id="rId30"/>
    <p:sldId id="260" r:id="rId31"/>
    <p:sldId id="264" r:id="rId32"/>
    <p:sldId id="297" r:id="rId33"/>
    <p:sldId id="302" r:id="rId34"/>
    <p:sldId id="279" r:id="rId35"/>
    <p:sldId id="275" r:id="rId36"/>
    <p:sldId id="300" r:id="rId37"/>
    <p:sldId id="303" r:id="rId38"/>
    <p:sldId id="277" r:id="rId39"/>
    <p:sldId id="299"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340" y="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81CB10F-C6D0-4A6D-9319-A731C8964BC7}" type="datetimeFigureOut">
              <a:rPr lang="en-CA" smtClean="0"/>
              <a:t>2021-06-20</a:t>
            </a:fld>
            <a:endParaRPr lang="en-CA"/>
          </a:p>
        </p:txBody>
      </p:sp>
      <p:sp>
        <p:nvSpPr>
          <p:cNvPr id="16" name="Slide Number Placeholder 15"/>
          <p:cNvSpPr>
            <a:spLocks noGrp="1"/>
          </p:cNvSpPr>
          <p:nvPr>
            <p:ph type="sldNum" sz="quarter" idx="11"/>
          </p:nvPr>
        </p:nvSpPr>
        <p:spPr/>
        <p:txBody>
          <a:bodyPr/>
          <a:lstStyle/>
          <a:p>
            <a:fld id="{639817E6-EA25-4C37-BD2F-30898171638E}" type="slidenum">
              <a:rPr lang="en-CA" smtClean="0"/>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CB10F-C6D0-4A6D-9319-A731C8964BC7}" type="datetimeFigureOut">
              <a:rPr lang="en-CA" smtClean="0"/>
              <a:t>2021-06-20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9817E6-EA25-4C37-BD2F-30898171638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1CB10F-C6D0-4A6D-9319-A731C8964BC7}" type="datetimeFigureOut">
              <a:rPr lang="en-CA" smtClean="0"/>
              <a:t>2021-06-20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9817E6-EA25-4C37-BD2F-30898171638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81CB10F-C6D0-4A6D-9319-A731C8964BC7}" type="datetimeFigureOut">
              <a:rPr lang="en-CA" smtClean="0"/>
              <a:t>2021-06-20</a:t>
            </a:fld>
            <a:endParaRPr lang="en-CA"/>
          </a:p>
        </p:txBody>
      </p:sp>
      <p:sp>
        <p:nvSpPr>
          <p:cNvPr id="15" name="Slide Number Placeholder 14"/>
          <p:cNvSpPr>
            <a:spLocks noGrp="1"/>
          </p:cNvSpPr>
          <p:nvPr>
            <p:ph type="sldNum" sz="quarter" idx="11"/>
          </p:nvPr>
        </p:nvSpPr>
        <p:spPr/>
        <p:txBody>
          <a:bodyPr/>
          <a:lstStyle/>
          <a:p>
            <a:fld id="{639817E6-EA25-4C37-BD2F-30898171638E}" type="slidenum">
              <a:rPr lang="en-CA" smtClean="0"/>
              <a:t>‹#›</a:t>
            </a:fld>
            <a:endParaRPr lang="en-CA"/>
          </a:p>
        </p:txBody>
      </p:sp>
      <p:sp>
        <p:nvSpPr>
          <p:cNvPr id="16" name="Footer Placeholder 15"/>
          <p:cNvSpPr>
            <a:spLocks noGrp="1"/>
          </p:cNvSpPr>
          <p:nvPr>
            <p:ph type="ftr" sz="quarter" idx="12"/>
          </p:nvPr>
        </p:nvSpPr>
        <p:spPr/>
        <p:txBody>
          <a:bodyPr/>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81CB10F-C6D0-4A6D-9319-A731C8964BC7}" type="datetimeFigureOut">
              <a:rPr lang="en-CA" smtClean="0"/>
              <a:t>2021-06-20</a:t>
            </a:fld>
            <a:endParaRPr lang="en-CA"/>
          </a:p>
        </p:txBody>
      </p:sp>
      <p:sp>
        <p:nvSpPr>
          <p:cNvPr id="13" name="Slide Number Placeholder 12"/>
          <p:cNvSpPr>
            <a:spLocks noGrp="1"/>
          </p:cNvSpPr>
          <p:nvPr>
            <p:ph type="sldNum" sz="quarter" idx="11"/>
          </p:nvPr>
        </p:nvSpPr>
        <p:spPr/>
        <p:txBody>
          <a:bodyPr/>
          <a:lstStyle/>
          <a:p>
            <a:fld id="{639817E6-EA25-4C37-BD2F-30898171638E}" type="slidenum">
              <a:rPr lang="en-CA" smtClean="0"/>
              <a:t>‹#›</a:t>
            </a:fld>
            <a:endParaRPr lang="en-CA"/>
          </a:p>
        </p:txBody>
      </p:sp>
      <p:sp>
        <p:nvSpPr>
          <p:cNvPr id="14" name="Footer Placeholder 13"/>
          <p:cNvSpPr>
            <a:spLocks noGrp="1"/>
          </p:cNvSpPr>
          <p:nvPr>
            <p:ph type="ftr" sz="quarter" idx="12"/>
          </p:nvPr>
        </p:nvSpPr>
        <p:spPr/>
        <p:txBody>
          <a:bodyPr/>
          <a:lstStyle/>
          <a:p>
            <a:endParaRPr lang="en-CA"/>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81CB10F-C6D0-4A6D-9319-A731C8964BC7}" type="datetimeFigureOut">
              <a:rPr lang="en-CA" smtClean="0"/>
              <a:t>2021-06-20</a:t>
            </a:fld>
            <a:endParaRPr lang="en-CA"/>
          </a:p>
        </p:txBody>
      </p:sp>
      <p:sp>
        <p:nvSpPr>
          <p:cNvPr id="9" name="Slide Number Placeholder 8"/>
          <p:cNvSpPr>
            <a:spLocks noGrp="1"/>
          </p:cNvSpPr>
          <p:nvPr>
            <p:ph type="sldNum" sz="quarter" idx="11"/>
          </p:nvPr>
        </p:nvSpPr>
        <p:spPr/>
        <p:txBody>
          <a:bodyPr/>
          <a:lstStyle/>
          <a:p>
            <a:fld id="{639817E6-EA25-4C37-BD2F-30898171638E}"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81CB10F-C6D0-4A6D-9319-A731C8964BC7}" type="datetimeFigureOut">
              <a:rPr lang="en-CA" smtClean="0"/>
              <a:t>2021-06-20</a:t>
            </a:fld>
            <a:endParaRPr lang="en-CA"/>
          </a:p>
        </p:txBody>
      </p:sp>
      <p:sp>
        <p:nvSpPr>
          <p:cNvPr id="15" name="Slide Number Placeholder 14"/>
          <p:cNvSpPr>
            <a:spLocks noGrp="1"/>
          </p:cNvSpPr>
          <p:nvPr>
            <p:ph type="sldNum" sz="quarter" idx="11"/>
          </p:nvPr>
        </p:nvSpPr>
        <p:spPr/>
        <p:txBody>
          <a:bodyPr/>
          <a:lstStyle/>
          <a:p>
            <a:fld id="{639817E6-EA25-4C37-BD2F-30898171638E}" type="slidenum">
              <a:rPr lang="en-CA" smtClean="0"/>
              <a:t>‹#›</a:t>
            </a:fld>
            <a:endParaRPr lang="en-CA"/>
          </a:p>
        </p:txBody>
      </p:sp>
      <p:sp>
        <p:nvSpPr>
          <p:cNvPr id="16" name="Footer Placeholder 15"/>
          <p:cNvSpPr>
            <a:spLocks noGrp="1"/>
          </p:cNvSpPr>
          <p:nvPr>
            <p:ph type="ftr" sz="quarter" idx="12"/>
          </p:nvPr>
        </p:nvSpPr>
        <p:spPr/>
        <p:txBody>
          <a:bodyPr/>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81CB10F-C6D0-4A6D-9319-A731C8964BC7}" type="datetimeFigureOut">
              <a:rPr lang="en-CA" smtClean="0"/>
              <a:t>2021-06-20</a:t>
            </a:fld>
            <a:endParaRPr lang="en-CA"/>
          </a:p>
        </p:txBody>
      </p:sp>
      <p:sp>
        <p:nvSpPr>
          <p:cNvPr id="8" name="Slide Number Placeholder 7"/>
          <p:cNvSpPr>
            <a:spLocks noGrp="1"/>
          </p:cNvSpPr>
          <p:nvPr>
            <p:ph type="sldNum" sz="quarter" idx="11"/>
          </p:nvPr>
        </p:nvSpPr>
        <p:spPr/>
        <p:txBody>
          <a:bodyPr/>
          <a:lstStyle/>
          <a:p>
            <a:fld id="{639817E6-EA25-4C37-BD2F-30898171638E}"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1CB10F-C6D0-4A6D-9319-A731C8964BC7}" type="datetimeFigureOut">
              <a:rPr lang="en-CA" smtClean="0"/>
              <a:t>2021-06-20</a:t>
            </a:fld>
            <a:endParaRPr lang="en-CA"/>
          </a:p>
        </p:txBody>
      </p:sp>
      <p:sp>
        <p:nvSpPr>
          <p:cNvPr id="6" name="Slide Number Placeholder 5"/>
          <p:cNvSpPr>
            <a:spLocks noGrp="1"/>
          </p:cNvSpPr>
          <p:nvPr>
            <p:ph type="sldNum" sz="quarter" idx="11"/>
          </p:nvPr>
        </p:nvSpPr>
        <p:spPr/>
        <p:txBody>
          <a:bodyPr/>
          <a:lstStyle/>
          <a:p>
            <a:fld id="{639817E6-EA25-4C37-BD2F-30898171638E}" type="slidenum">
              <a:rPr lang="en-CA" smtClean="0"/>
              <a:t>‹#›</a:t>
            </a:fld>
            <a:endParaRPr lang="en-CA"/>
          </a:p>
        </p:txBody>
      </p:sp>
      <p:sp>
        <p:nvSpPr>
          <p:cNvPr id="7" name="Footer Placeholder 6"/>
          <p:cNvSpPr>
            <a:spLocks noGrp="1"/>
          </p:cNvSpPr>
          <p:nvPr>
            <p:ph type="ftr" sz="quarter" idx="12"/>
          </p:nvPr>
        </p:nvSpPr>
        <p:spPr/>
        <p:txBody>
          <a:body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81CB10F-C6D0-4A6D-9319-A731C8964BC7}" type="datetimeFigureOut">
              <a:rPr lang="en-CA" smtClean="0"/>
              <a:t>2021-06-20</a:t>
            </a:fld>
            <a:endParaRPr lang="en-CA"/>
          </a:p>
        </p:txBody>
      </p:sp>
      <p:sp>
        <p:nvSpPr>
          <p:cNvPr id="16" name="Slide Number Placeholder 15"/>
          <p:cNvSpPr>
            <a:spLocks noGrp="1"/>
          </p:cNvSpPr>
          <p:nvPr>
            <p:ph type="sldNum" sz="quarter" idx="11"/>
          </p:nvPr>
        </p:nvSpPr>
        <p:spPr/>
        <p:txBody>
          <a:bodyPr/>
          <a:lstStyle/>
          <a:p>
            <a:fld id="{639817E6-EA25-4C37-BD2F-30898171638E}" type="slidenum">
              <a:rPr lang="en-CA" smtClean="0"/>
              <a:t>‹#›</a:t>
            </a:fld>
            <a:endParaRPr lang="en-CA"/>
          </a:p>
        </p:txBody>
      </p:sp>
      <p:sp>
        <p:nvSpPr>
          <p:cNvPr id="17" name="Footer Placeholder 16"/>
          <p:cNvSpPr>
            <a:spLocks noGrp="1"/>
          </p:cNvSpPr>
          <p:nvPr>
            <p:ph type="ftr" sz="quarter" idx="12"/>
          </p:nvPr>
        </p:nvSpPr>
        <p:spPr/>
        <p:txBody>
          <a:bodyPr/>
          <a:lstStyle/>
          <a:p>
            <a:endParaRPr lang="en-CA"/>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81CB10F-C6D0-4A6D-9319-A731C8964BC7}" type="datetimeFigureOut">
              <a:rPr lang="en-CA" smtClean="0"/>
              <a:t>2021-06-20</a:t>
            </a:fld>
            <a:endParaRPr lang="en-CA"/>
          </a:p>
        </p:txBody>
      </p:sp>
      <p:sp>
        <p:nvSpPr>
          <p:cNvPr id="14" name="Slide Number Placeholder 13"/>
          <p:cNvSpPr>
            <a:spLocks noGrp="1"/>
          </p:cNvSpPr>
          <p:nvPr>
            <p:ph type="sldNum" sz="quarter" idx="11"/>
          </p:nvPr>
        </p:nvSpPr>
        <p:spPr/>
        <p:txBody>
          <a:bodyPr/>
          <a:lstStyle/>
          <a:p>
            <a:fld id="{639817E6-EA25-4C37-BD2F-30898171638E}" type="slidenum">
              <a:rPr lang="en-CA" smtClean="0"/>
              <a:t>‹#›</a:t>
            </a:fld>
            <a:endParaRPr lang="en-CA"/>
          </a:p>
        </p:txBody>
      </p:sp>
      <p:sp>
        <p:nvSpPr>
          <p:cNvPr id="15" name="Footer Placeholder 14"/>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81CB10F-C6D0-4A6D-9319-A731C8964BC7}" type="datetimeFigureOut">
              <a:rPr lang="en-CA" smtClean="0"/>
              <a:t>2021-06-20</a:t>
            </a:fld>
            <a:endParaRPr lang="en-CA"/>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CA"/>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39817E6-EA25-4C37-BD2F-30898171638E}"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04664"/>
            <a:ext cx="7543800" cy="2152650"/>
          </a:xfrm>
        </p:spPr>
        <p:txBody>
          <a:bodyPr/>
          <a:lstStyle/>
          <a:p>
            <a:r>
              <a:rPr lang="en-CA" dirty="0" smtClean="0"/>
              <a:t>Reproduction Review for Test</a:t>
            </a:r>
            <a:endParaRPr lang="en-CA" dirty="0"/>
          </a:p>
        </p:txBody>
      </p:sp>
      <p:sp>
        <p:nvSpPr>
          <p:cNvPr id="3" name="Subtitle 2"/>
          <p:cNvSpPr>
            <a:spLocks noGrp="1"/>
          </p:cNvSpPr>
          <p:nvPr>
            <p:ph type="subTitle" idx="1"/>
          </p:nvPr>
        </p:nvSpPr>
        <p:spPr>
          <a:xfrm>
            <a:off x="2133600" y="3375491"/>
            <a:ext cx="6172200" cy="1853710"/>
          </a:xfrm>
        </p:spPr>
        <p:txBody>
          <a:bodyPr>
            <a:noAutofit/>
          </a:bodyPr>
          <a:lstStyle/>
          <a:p>
            <a:r>
              <a:rPr lang="en-CA" sz="3200" dirty="0" smtClean="0"/>
              <a:t>Hold up white boards with responses only when told to do so!</a:t>
            </a:r>
            <a:endParaRPr lang="en-CA" sz="3200" dirty="0"/>
          </a:p>
        </p:txBody>
      </p:sp>
    </p:spTree>
    <p:extLst>
      <p:ext uri="{BB962C8B-B14F-4D97-AF65-F5344CB8AC3E}">
        <p14:creationId xmlns:p14="http://schemas.microsoft.com/office/powerpoint/2010/main" val="3569249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3600" dirty="0" smtClean="0"/>
              <a:t>The nucleolus in the nucleus</a:t>
            </a:r>
            <a:endParaRPr lang="en-CA" sz="3600" dirty="0"/>
          </a:p>
        </p:txBody>
      </p:sp>
      <p:pic>
        <p:nvPicPr>
          <p:cNvPr id="9218" name="Picture 2" descr="Animal cells vs. Plant cells - What are the Similarities, Differences, and  Example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8661" y="685800"/>
            <a:ext cx="536587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3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404664"/>
            <a:ext cx="8352928" cy="5400600"/>
          </a:xfrm>
        </p:spPr>
        <p:txBody>
          <a:bodyPr anchor="t">
            <a:normAutofit/>
          </a:bodyPr>
          <a:lstStyle/>
          <a:p>
            <a:r>
              <a:rPr lang="en-CA" sz="4400" dirty="0" smtClean="0"/>
              <a:t>Protein building blocks are (9)?</a:t>
            </a:r>
            <a:endParaRPr lang="en-CA" sz="4400" dirty="0"/>
          </a:p>
        </p:txBody>
      </p:sp>
      <p:sp>
        <p:nvSpPr>
          <p:cNvPr id="4" name="TextBox 3"/>
          <p:cNvSpPr txBox="1"/>
          <p:nvPr/>
        </p:nvSpPr>
        <p:spPr>
          <a:xfrm>
            <a:off x="6012160" y="2492896"/>
            <a:ext cx="2664296" cy="584775"/>
          </a:xfrm>
          <a:prstGeom prst="rect">
            <a:avLst/>
          </a:prstGeom>
          <a:noFill/>
        </p:spPr>
        <p:txBody>
          <a:bodyPr wrap="square" rtlCol="0">
            <a:spAutoFit/>
          </a:bodyPr>
          <a:lstStyle/>
          <a:p>
            <a:r>
              <a:rPr lang="en-CA" sz="3200" dirty="0" smtClean="0"/>
              <a:t>Amino Acids</a:t>
            </a:r>
            <a:endParaRPr lang="en-CA" sz="3200" dirty="0"/>
          </a:p>
        </p:txBody>
      </p:sp>
      <p:pic>
        <p:nvPicPr>
          <p:cNvPr id="1028" name="Picture 4" descr="02_transcription-translation, more detai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4964630" cy="44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3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404664"/>
            <a:ext cx="8352928" cy="5400600"/>
          </a:xfrm>
        </p:spPr>
        <p:txBody>
          <a:bodyPr anchor="t">
            <a:normAutofit/>
          </a:bodyPr>
          <a:lstStyle/>
          <a:p>
            <a:r>
              <a:rPr lang="en-CA" sz="4400" dirty="0" smtClean="0"/>
              <a:t>What are two roles of proteins?</a:t>
            </a:r>
            <a:endParaRPr lang="en-CA" sz="4400" dirty="0"/>
          </a:p>
        </p:txBody>
      </p:sp>
    </p:spTree>
    <p:extLst>
      <p:ext uri="{BB962C8B-B14F-4D97-AF65-F5344CB8AC3E}">
        <p14:creationId xmlns:p14="http://schemas.microsoft.com/office/powerpoint/2010/main" val="265459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are Proteins and What is Their Function in the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0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How does DNA and genes control the function and role of a cell?</a:t>
            </a:r>
            <a:endParaRPr lang="en-CA" sz="4800" dirty="0"/>
          </a:p>
        </p:txBody>
      </p:sp>
      <p:sp>
        <p:nvSpPr>
          <p:cNvPr id="4" name="TextBox 3"/>
          <p:cNvSpPr txBox="1"/>
          <p:nvPr/>
        </p:nvSpPr>
        <p:spPr>
          <a:xfrm>
            <a:off x="683568" y="3164599"/>
            <a:ext cx="7848872" cy="3046988"/>
          </a:xfrm>
          <a:prstGeom prst="rect">
            <a:avLst/>
          </a:prstGeom>
          <a:noFill/>
        </p:spPr>
        <p:txBody>
          <a:bodyPr wrap="square" rtlCol="0">
            <a:spAutoFit/>
          </a:bodyPr>
          <a:lstStyle/>
          <a:p>
            <a:r>
              <a:rPr lang="en-CA" sz="3200" dirty="0" smtClean="0"/>
              <a:t>DNA contains different genes that store information that codes for different proteins. In different cells only specific genes are turned on. The genes that are turned on code for proteins necessary for that cell type to function properly. </a:t>
            </a:r>
            <a:endParaRPr lang="en-CA" sz="3200" dirty="0"/>
          </a:p>
        </p:txBody>
      </p:sp>
    </p:spTree>
    <p:extLst>
      <p:ext uri="{BB962C8B-B14F-4D97-AF65-F5344CB8AC3E}">
        <p14:creationId xmlns:p14="http://schemas.microsoft.com/office/powerpoint/2010/main" val="8297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is one reasons why cells need to reproduce to produce identical copies?</a:t>
            </a:r>
            <a:endParaRPr lang="en-CA" sz="4800" dirty="0"/>
          </a:p>
        </p:txBody>
      </p:sp>
      <p:sp>
        <p:nvSpPr>
          <p:cNvPr id="4" name="TextBox 3"/>
          <p:cNvSpPr txBox="1"/>
          <p:nvPr/>
        </p:nvSpPr>
        <p:spPr>
          <a:xfrm>
            <a:off x="3491880" y="3645024"/>
            <a:ext cx="5400600" cy="3046988"/>
          </a:xfrm>
          <a:prstGeom prst="rect">
            <a:avLst/>
          </a:prstGeom>
          <a:noFill/>
        </p:spPr>
        <p:txBody>
          <a:bodyPr wrap="square" rtlCol="0">
            <a:spAutoFit/>
          </a:bodyPr>
          <a:lstStyle/>
          <a:p>
            <a:pPr marL="457200" indent="-457200">
              <a:buFontTx/>
              <a:buChar char="-"/>
            </a:pPr>
            <a:r>
              <a:rPr lang="en-CA" sz="3200" dirty="0" smtClean="0"/>
              <a:t>To replace dead or injured cells</a:t>
            </a:r>
          </a:p>
          <a:p>
            <a:pPr marL="457200" indent="-457200">
              <a:buFontTx/>
              <a:buChar char="-"/>
            </a:pPr>
            <a:r>
              <a:rPr lang="en-CA" sz="3200" dirty="0" smtClean="0"/>
              <a:t>To reproduce an asexual organism</a:t>
            </a:r>
          </a:p>
          <a:p>
            <a:pPr marL="457200" indent="-457200">
              <a:buFontTx/>
              <a:buChar char="-"/>
            </a:pPr>
            <a:r>
              <a:rPr lang="en-CA" sz="3200" dirty="0" smtClean="0"/>
              <a:t>For an organism to grow bigger</a:t>
            </a:r>
            <a:endParaRPr lang="en-CA" sz="3200" dirty="0"/>
          </a:p>
        </p:txBody>
      </p:sp>
    </p:spTree>
    <p:extLst>
      <p:ext uri="{BB962C8B-B14F-4D97-AF65-F5344CB8AC3E}">
        <p14:creationId xmlns:p14="http://schemas.microsoft.com/office/powerpoint/2010/main" val="30427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are the stages of the cell </a:t>
            </a:r>
            <a:r>
              <a:rPr lang="en-CA" sz="4800" dirty="0" smtClean="0"/>
              <a:t>cycle?</a:t>
            </a:r>
            <a:endParaRPr lang="en-CA" sz="4800" dirty="0"/>
          </a:p>
        </p:txBody>
      </p:sp>
      <p:sp>
        <p:nvSpPr>
          <p:cNvPr id="4" name="TextBox 3"/>
          <p:cNvSpPr txBox="1"/>
          <p:nvPr/>
        </p:nvSpPr>
        <p:spPr>
          <a:xfrm>
            <a:off x="3491880" y="3645024"/>
            <a:ext cx="5400600" cy="1077218"/>
          </a:xfrm>
          <a:prstGeom prst="rect">
            <a:avLst/>
          </a:prstGeom>
          <a:noFill/>
        </p:spPr>
        <p:txBody>
          <a:bodyPr wrap="square" rtlCol="0">
            <a:spAutoFit/>
          </a:bodyPr>
          <a:lstStyle/>
          <a:p>
            <a:r>
              <a:rPr lang="en-CA" sz="3200" dirty="0" smtClean="0"/>
              <a:t>Interphase, mitosis and cytokinesis</a:t>
            </a:r>
            <a:endParaRPr lang="en-CA" sz="3200" dirty="0"/>
          </a:p>
        </p:txBody>
      </p:sp>
    </p:spTree>
    <p:extLst>
      <p:ext uri="{BB962C8B-B14F-4D97-AF65-F5344CB8AC3E}">
        <p14:creationId xmlns:p14="http://schemas.microsoft.com/office/powerpoint/2010/main" val="30031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is the longest phase of the cell </a:t>
            </a:r>
            <a:r>
              <a:rPr lang="en-CA" sz="4800" dirty="0" smtClean="0"/>
              <a:t>cycle during which DNA is replicated?</a:t>
            </a:r>
            <a:endParaRPr lang="en-CA" sz="4800" dirty="0"/>
          </a:p>
        </p:txBody>
      </p:sp>
      <p:sp>
        <p:nvSpPr>
          <p:cNvPr id="4" name="TextBox 3"/>
          <p:cNvSpPr txBox="1"/>
          <p:nvPr/>
        </p:nvSpPr>
        <p:spPr>
          <a:xfrm>
            <a:off x="3491880" y="3645024"/>
            <a:ext cx="5400600" cy="584775"/>
          </a:xfrm>
          <a:prstGeom prst="rect">
            <a:avLst/>
          </a:prstGeom>
          <a:noFill/>
        </p:spPr>
        <p:txBody>
          <a:bodyPr wrap="square" rtlCol="0">
            <a:spAutoFit/>
          </a:bodyPr>
          <a:lstStyle/>
          <a:p>
            <a:r>
              <a:rPr lang="en-CA" sz="3200" dirty="0" smtClean="0"/>
              <a:t>Interphase </a:t>
            </a:r>
            <a:endParaRPr lang="en-CA" sz="3200" dirty="0"/>
          </a:p>
        </p:txBody>
      </p:sp>
    </p:spTree>
    <p:extLst>
      <p:ext uri="{BB962C8B-B14F-4D97-AF65-F5344CB8AC3E}">
        <p14:creationId xmlns:p14="http://schemas.microsoft.com/office/powerpoint/2010/main" val="30031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is the purpose of mitosis?</a:t>
            </a:r>
            <a:endParaRPr lang="en-CA" sz="4800" dirty="0"/>
          </a:p>
        </p:txBody>
      </p:sp>
      <p:sp>
        <p:nvSpPr>
          <p:cNvPr id="4" name="TextBox 3"/>
          <p:cNvSpPr txBox="1"/>
          <p:nvPr/>
        </p:nvSpPr>
        <p:spPr>
          <a:xfrm>
            <a:off x="1475656" y="2348880"/>
            <a:ext cx="6264696" cy="1077218"/>
          </a:xfrm>
          <a:prstGeom prst="rect">
            <a:avLst/>
          </a:prstGeom>
          <a:noFill/>
        </p:spPr>
        <p:txBody>
          <a:bodyPr wrap="square" rtlCol="0">
            <a:spAutoFit/>
          </a:bodyPr>
          <a:lstStyle/>
          <a:p>
            <a:pPr marL="457200" indent="-457200">
              <a:buFontTx/>
              <a:buChar char="-"/>
            </a:pPr>
            <a:r>
              <a:rPr lang="en-CA" sz="3200" dirty="0" smtClean="0"/>
              <a:t>To divide the cell’s nuclear material</a:t>
            </a:r>
            <a:endParaRPr lang="en-CA" sz="3200" dirty="0"/>
          </a:p>
        </p:txBody>
      </p:sp>
    </p:spTree>
    <p:extLst>
      <p:ext uri="{BB962C8B-B14F-4D97-AF65-F5344CB8AC3E}">
        <p14:creationId xmlns:p14="http://schemas.microsoft.com/office/powerpoint/2010/main" val="26449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are the phases of mitosis?</a:t>
            </a:r>
            <a:endParaRPr lang="en-CA" sz="4800" dirty="0"/>
          </a:p>
        </p:txBody>
      </p:sp>
      <p:sp>
        <p:nvSpPr>
          <p:cNvPr id="4" name="TextBox 3"/>
          <p:cNvSpPr txBox="1"/>
          <p:nvPr/>
        </p:nvSpPr>
        <p:spPr>
          <a:xfrm>
            <a:off x="3491880" y="3645024"/>
            <a:ext cx="5400600" cy="1077218"/>
          </a:xfrm>
          <a:prstGeom prst="rect">
            <a:avLst/>
          </a:prstGeom>
          <a:noFill/>
        </p:spPr>
        <p:txBody>
          <a:bodyPr wrap="square" rtlCol="0">
            <a:spAutoFit/>
          </a:bodyPr>
          <a:lstStyle/>
          <a:p>
            <a:r>
              <a:rPr lang="en-CA" sz="3200" dirty="0" smtClean="0"/>
              <a:t>Prophase, metaphase, anaphase, and telophase</a:t>
            </a:r>
            <a:endParaRPr lang="en-CA" sz="3200" dirty="0"/>
          </a:p>
        </p:txBody>
      </p:sp>
    </p:spTree>
    <p:extLst>
      <p:ext uri="{BB962C8B-B14F-4D97-AF65-F5344CB8AC3E}">
        <p14:creationId xmlns:p14="http://schemas.microsoft.com/office/powerpoint/2010/main" val="30031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84784"/>
            <a:ext cx="9144000" cy="4608512"/>
          </a:xfrm>
          <a:prstGeom prst="rect">
            <a:avLst/>
          </a:prstGeom>
        </p:spPr>
      </p:pic>
      <p:sp>
        <p:nvSpPr>
          <p:cNvPr id="4" name="TextBox 3"/>
          <p:cNvSpPr txBox="1"/>
          <p:nvPr/>
        </p:nvSpPr>
        <p:spPr>
          <a:xfrm>
            <a:off x="1403648" y="260648"/>
            <a:ext cx="6192688" cy="1077218"/>
          </a:xfrm>
          <a:prstGeom prst="rect">
            <a:avLst/>
          </a:prstGeom>
          <a:noFill/>
        </p:spPr>
        <p:txBody>
          <a:bodyPr wrap="square" rtlCol="0">
            <a:spAutoFit/>
          </a:bodyPr>
          <a:lstStyle/>
          <a:p>
            <a:r>
              <a:rPr lang="en-CA" sz="3200" dirty="0" smtClean="0"/>
              <a:t>Test Content: 30  Multiple Choice</a:t>
            </a:r>
          </a:p>
          <a:p>
            <a:r>
              <a:rPr lang="en-CA" sz="3200" dirty="0" smtClean="0"/>
              <a:t>18 marks Written</a:t>
            </a:r>
            <a:endParaRPr lang="en-CA" sz="3200" dirty="0"/>
          </a:p>
        </p:txBody>
      </p:sp>
    </p:spTree>
    <p:extLst>
      <p:ext uri="{BB962C8B-B14F-4D97-AF65-F5344CB8AC3E}">
        <p14:creationId xmlns:p14="http://schemas.microsoft.com/office/powerpoint/2010/main" val="1835233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is one event that happens during telophase?</a:t>
            </a:r>
            <a:endParaRPr lang="en-CA" sz="4800" dirty="0"/>
          </a:p>
        </p:txBody>
      </p:sp>
      <p:sp>
        <p:nvSpPr>
          <p:cNvPr id="4" name="TextBox 3"/>
          <p:cNvSpPr txBox="1"/>
          <p:nvPr/>
        </p:nvSpPr>
        <p:spPr>
          <a:xfrm>
            <a:off x="1691680" y="3140968"/>
            <a:ext cx="5400600" cy="3046988"/>
          </a:xfrm>
          <a:prstGeom prst="rect">
            <a:avLst/>
          </a:prstGeom>
          <a:noFill/>
        </p:spPr>
        <p:txBody>
          <a:bodyPr wrap="square" rtlCol="0">
            <a:spAutoFit/>
          </a:bodyPr>
          <a:lstStyle/>
          <a:p>
            <a:r>
              <a:rPr lang="en-CA" sz="3200" dirty="0" smtClean="0"/>
              <a:t>-A </a:t>
            </a:r>
            <a:r>
              <a:rPr lang="en-CA" sz="3200" dirty="0" smtClean="0"/>
              <a:t>nuclear membrane forms around each set of </a:t>
            </a:r>
            <a:r>
              <a:rPr lang="en-CA" sz="3200" dirty="0" smtClean="0"/>
              <a:t>chromosomes</a:t>
            </a:r>
          </a:p>
          <a:p>
            <a:r>
              <a:rPr lang="en-CA" sz="3200" dirty="0" smtClean="0"/>
              <a:t>-Nucleolus reappears</a:t>
            </a:r>
          </a:p>
          <a:p>
            <a:r>
              <a:rPr lang="en-CA" sz="3200" dirty="0" smtClean="0"/>
              <a:t>-Chromosomes uncoil to become chromatin</a:t>
            </a:r>
            <a:endParaRPr lang="en-CA" sz="3200" dirty="0"/>
          </a:p>
        </p:txBody>
      </p:sp>
    </p:spTree>
    <p:extLst>
      <p:ext uri="{BB962C8B-B14F-4D97-AF65-F5344CB8AC3E}">
        <p14:creationId xmlns:p14="http://schemas.microsoft.com/office/powerpoint/2010/main" val="4387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76672"/>
            <a:ext cx="8640960" cy="5400600"/>
          </a:xfrm>
        </p:spPr>
        <p:txBody>
          <a:bodyPr anchor="t">
            <a:normAutofit/>
          </a:bodyPr>
          <a:lstStyle/>
          <a:p>
            <a:r>
              <a:rPr lang="en-CA" sz="4800" dirty="0" smtClean="0"/>
              <a:t>What phase of mitosis is the image in</a:t>
            </a:r>
            <a:r>
              <a:rPr lang="en-CA" sz="4800" dirty="0" smtClean="0"/>
              <a:t>? How do you know?</a:t>
            </a:r>
            <a:endParaRPr lang="en-CA"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3888432" cy="270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92080" y="2204864"/>
            <a:ext cx="3384376" cy="3539430"/>
          </a:xfrm>
          <a:prstGeom prst="rect">
            <a:avLst/>
          </a:prstGeom>
          <a:noFill/>
        </p:spPr>
        <p:txBody>
          <a:bodyPr wrap="square" rtlCol="0">
            <a:spAutoFit/>
          </a:bodyPr>
          <a:lstStyle/>
          <a:p>
            <a:r>
              <a:rPr lang="en-CA" sz="3200" dirty="0" smtClean="0"/>
              <a:t>Prophase – spindle fibres are forming and chromosomes are x shaped and still enclosed in the nucleus</a:t>
            </a:r>
            <a:endParaRPr lang="en-CA" sz="3200" dirty="0"/>
          </a:p>
        </p:txBody>
      </p:sp>
    </p:spTree>
    <p:extLst>
      <p:ext uri="{BB962C8B-B14F-4D97-AF65-F5344CB8AC3E}">
        <p14:creationId xmlns:p14="http://schemas.microsoft.com/office/powerpoint/2010/main" val="19822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In anaphase the tugging action of the spindle fibres pulls the x-shaped chromosomes into a single line across the middle of the cell.  True/False?</a:t>
            </a:r>
            <a:endParaRPr lang="en-CA" sz="4800" dirty="0"/>
          </a:p>
        </p:txBody>
      </p:sp>
      <p:sp>
        <p:nvSpPr>
          <p:cNvPr id="4" name="TextBox 3"/>
          <p:cNvSpPr txBox="1"/>
          <p:nvPr/>
        </p:nvSpPr>
        <p:spPr>
          <a:xfrm>
            <a:off x="3506029" y="5184088"/>
            <a:ext cx="5400600" cy="584775"/>
          </a:xfrm>
          <a:prstGeom prst="rect">
            <a:avLst/>
          </a:prstGeom>
          <a:noFill/>
        </p:spPr>
        <p:txBody>
          <a:bodyPr wrap="square" rtlCol="0">
            <a:spAutoFit/>
          </a:bodyPr>
          <a:lstStyle/>
          <a:p>
            <a:r>
              <a:rPr lang="en-CA" sz="3200" dirty="0" smtClean="0"/>
              <a:t>False</a:t>
            </a:r>
            <a:endParaRPr lang="en-CA" sz="3200" dirty="0"/>
          </a:p>
        </p:txBody>
      </p:sp>
    </p:spTree>
    <p:extLst>
      <p:ext uri="{BB962C8B-B14F-4D97-AF65-F5344CB8AC3E}">
        <p14:creationId xmlns:p14="http://schemas.microsoft.com/office/powerpoint/2010/main" val="5320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phase of cell division is shown?</a:t>
            </a:r>
            <a:endParaRPr lang="en-CA" sz="4800" dirty="0"/>
          </a:p>
        </p:txBody>
      </p:sp>
      <p:sp>
        <p:nvSpPr>
          <p:cNvPr id="4" name="TextBox 3"/>
          <p:cNvSpPr txBox="1"/>
          <p:nvPr/>
        </p:nvSpPr>
        <p:spPr>
          <a:xfrm>
            <a:off x="3491880" y="2809344"/>
            <a:ext cx="5400600" cy="584775"/>
          </a:xfrm>
          <a:prstGeom prst="rect">
            <a:avLst/>
          </a:prstGeom>
          <a:noFill/>
        </p:spPr>
        <p:txBody>
          <a:bodyPr wrap="square" rtlCol="0">
            <a:spAutoFit/>
          </a:bodyPr>
          <a:lstStyle/>
          <a:p>
            <a:r>
              <a:rPr lang="en-CA" sz="3200" dirty="0" smtClean="0"/>
              <a:t>Metaphase</a:t>
            </a:r>
            <a:endParaRPr lang="en-CA"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91" y="2636912"/>
            <a:ext cx="268328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27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phase of cell division occurs before cytokinesis in mitosis?</a:t>
            </a:r>
            <a:endParaRPr lang="en-CA" sz="4800" dirty="0"/>
          </a:p>
        </p:txBody>
      </p:sp>
      <p:sp>
        <p:nvSpPr>
          <p:cNvPr id="4" name="TextBox 3"/>
          <p:cNvSpPr txBox="1"/>
          <p:nvPr/>
        </p:nvSpPr>
        <p:spPr>
          <a:xfrm>
            <a:off x="3491880" y="3645024"/>
            <a:ext cx="5400600" cy="584775"/>
          </a:xfrm>
          <a:prstGeom prst="rect">
            <a:avLst/>
          </a:prstGeom>
          <a:noFill/>
        </p:spPr>
        <p:txBody>
          <a:bodyPr wrap="square" rtlCol="0">
            <a:spAutoFit/>
          </a:bodyPr>
          <a:lstStyle/>
          <a:p>
            <a:r>
              <a:rPr lang="en-CA" sz="3200" dirty="0" smtClean="0"/>
              <a:t>Telophase</a:t>
            </a:r>
            <a:endParaRPr lang="en-CA" sz="3200" dirty="0"/>
          </a:p>
        </p:txBody>
      </p:sp>
    </p:spTree>
    <p:extLst>
      <p:ext uri="{BB962C8B-B14F-4D97-AF65-F5344CB8AC3E}">
        <p14:creationId xmlns:p14="http://schemas.microsoft.com/office/powerpoint/2010/main" val="5320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stage of mitosis is this cell in?</a:t>
            </a:r>
            <a:endParaRPr lang="en-CA" sz="4800" dirty="0"/>
          </a:p>
        </p:txBody>
      </p:sp>
      <p:sp>
        <p:nvSpPr>
          <p:cNvPr id="4" name="TextBox 3"/>
          <p:cNvSpPr txBox="1"/>
          <p:nvPr/>
        </p:nvSpPr>
        <p:spPr>
          <a:xfrm>
            <a:off x="3491880" y="3645024"/>
            <a:ext cx="5400600" cy="584775"/>
          </a:xfrm>
          <a:prstGeom prst="rect">
            <a:avLst/>
          </a:prstGeom>
          <a:noFill/>
        </p:spPr>
        <p:txBody>
          <a:bodyPr wrap="square" rtlCol="0">
            <a:spAutoFit/>
          </a:bodyPr>
          <a:lstStyle/>
          <a:p>
            <a:r>
              <a:rPr lang="en-CA" sz="3200" dirty="0" smtClean="0"/>
              <a:t>Anaphase</a:t>
            </a:r>
            <a:endParaRPr lang="en-CA"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0310"/>
            <a:ext cx="2304256" cy="354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0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Provide at lease one advantage of asexual reproduction.</a:t>
            </a:r>
            <a:endParaRPr lang="en-CA" sz="4800" dirty="0"/>
          </a:p>
        </p:txBody>
      </p:sp>
      <p:sp>
        <p:nvSpPr>
          <p:cNvPr id="4" name="TextBox 3"/>
          <p:cNvSpPr txBox="1"/>
          <p:nvPr/>
        </p:nvSpPr>
        <p:spPr>
          <a:xfrm>
            <a:off x="3491880" y="3645024"/>
            <a:ext cx="5400600" cy="2554545"/>
          </a:xfrm>
          <a:prstGeom prst="rect">
            <a:avLst/>
          </a:prstGeom>
          <a:noFill/>
        </p:spPr>
        <p:txBody>
          <a:bodyPr wrap="square" rtlCol="0">
            <a:spAutoFit/>
          </a:bodyPr>
          <a:lstStyle/>
          <a:p>
            <a:pPr marL="457200" indent="-457200">
              <a:buFont typeface="Arial" panose="020B0604020202020204" pitchFamily="34" charset="0"/>
              <a:buChar char="•"/>
            </a:pPr>
            <a:r>
              <a:rPr lang="en-CA" sz="3200" dirty="0" smtClean="0"/>
              <a:t>No energy to find mate</a:t>
            </a:r>
          </a:p>
          <a:p>
            <a:pPr marL="457200" indent="-457200">
              <a:buFont typeface="Arial" panose="020B0604020202020204" pitchFamily="34" charset="0"/>
              <a:buChar char="•"/>
            </a:pPr>
            <a:r>
              <a:rPr lang="en-CA" sz="3200" dirty="0" smtClean="0"/>
              <a:t>Large number of offspring</a:t>
            </a:r>
          </a:p>
          <a:p>
            <a:pPr marL="457200" indent="-457200">
              <a:buFont typeface="Arial" panose="020B0604020202020204" pitchFamily="34" charset="0"/>
              <a:buChar char="•"/>
            </a:pPr>
            <a:r>
              <a:rPr lang="en-CA" sz="3200" dirty="0" smtClean="0"/>
              <a:t>100% of DNA passed on </a:t>
            </a:r>
            <a:r>
              <a:rPr lang="en-CA" sz="3200" dirty="0" smtClean="0"/>
              <a:t>to offspring</a:t>
            </a:r>
            <a:endParaRPr lang="en-CA" sz="3200" dirty="0"/>
          </a:p>
        </p:txBody>
      </p:sp>
    </p:spTree>
    <p:extLst>
      <p:ext uri="{BB962C8B-B14F-4D97-AF65-F5344CB8AC3E}">
        <p14:creationId xmlns:p14="http://schemas.microsoft.com/office/powerpoint/2010/main" val="30031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type of cells reproduce asexually?</a:t>
            </a:r>
            <a:endParaRPr lang="en-CA" sz="4800" dirty="0"/>
          </a:p>
        </p:txBody>
      </p:sp>
      <p:sp>
        <p:nvSpPr>
          <p:cNvPr id="4" name="TextBox 3"/>
          <p:cNvSpPr txBox="1"/>
          <p:nvPr/>
        </p:nvSpPr>
        <p:spPr>
          <a:xfrm>
            <a:off x="3491880" y="3645024"/>
            <a:ext cx="5400600" cy="2062103"/>
          </a:xfrm>
          <a:prstGeom prst="rect">
            <a:avLst/>
          </a:prstGeom>
          <a:noFill/>
        </p:spPr>
        <p:txBody>
          <a:bodyPr wrap="square" rtlCol="0">
            <a:spAutoFit/>
          </a:bodyPr>
          <a:lstStyle/>
          <a:p>
            <a:r>
              <a:rPr lang="en-CA" sz="3200" dirty="0" smtClean="0"/>
              <a:t>Plant </a:t>
            </a:r>
            <a:r>
              <a:rPr lang="en-CA" sz="3200" dirty="0" smtClean="0"/>
              <a:t>cells (like leaf or root cells) </a:t>
            </a:r>
          </a:p>
          <a:p>
            <a:r>
              <a:rPr lang="en-CA" sz="3200" dirty="0" smtClean="0"/>
              <a:t>Somatic cells like liver or hair cells</a:t>
            </a:r>
            <a:endParaRPr lang="en-CA" sz="3200" dirty="0"/>
          </a:p>
        </p:txBody>
      </p:sp>
    </p:spTree>
    <p:extLst>
      <p:ext uri="{BB962C8B-B14F-4D97-AF65-F5344CB8AC3E}">
        <p14:creationId xmlns:p14="http://schemas.microsoft.com/office/powerpoint/2010/main" val="5320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types of organisms reproduce asexually (at least two examples)?</a:t>
            </a:r>
            <a:endParaRPr lang="en-CA" sz="4800" dirty="0"/>
          </a:p>
        </p:txBody>
      </p:sp>
      <p:sp>
        <p:nvSpPr>
          <p:cNvPr id="4" name="TextBox 3"/>
          <p:cNvSpPr txBox="1"/>
          <p:nvPr/>
        </p:nvSpPr>
        <p:spPr>
          <a:xfrm>
            <a:off x="3491880" y="3645024"/>
            <a:ext cx="5400600" cy="1569660"/>
          </a:xfrm>
          <a:prstGeom prst="rect">
            <a:avLst/>
          </a:prstGeom>
          <a:noFill/>
        </p:spPr>
        <p:txBody>
          <a:bodyPr wrap="square" rtlCol="0">
            <a:spAutoFit/>
          </a:bodyPr>
          <a:lstStyle/>
          <a:p>
            <a:r>
              <a:rPr lang="en-CA" sz="3200" dirty="0" smtClean="0"/>
              <a:t>Potatoes, bacteria, fungi, amoeba, star fish, </a:t>
            </a:r>
            <a:r>
              <a:rPr lang="en-CA" sz="3200" dirty="0" smtClean="0"/>
              <a:t>strawberries, hydra etc.</a:t>
            </a:r>
            <a:endParaRPr lang="en-CA" sz="3200" dirty="0"/>
          </a:p>
        </p:txBody>
      </p:sp>
    </p:spTree>
    <p:extLst>
      <p:ext uri="{BB962C8B-B14F-4D97-AF65-F5344CB8AC3E}">
        <p14:creationId xmlns:p14="http://schemas.microsoft.com/office/powerpoint/2010/main" val="5320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CA" sz="2400" dirty="0" smtClean="0"/>
              <a:t>Vegetative Reproduction – cells in plants that can grow into new identical plants</a:t>
            </a:r>
            <a:endParaRPr lang="en-CA" sz="2400" dirty="0"/>
          </a:p>
        </p:txBody>
      </p:sp>
      <p:sp>
        <p:nvSpPr>
          <p:cNvPr id="4" name="Title 3"/>
          <p:cNvSpPr>
            <a:spLocks noGrp="1"/>
          </p:cNvSpPr>
          <p:nvPr>
            <p:ph type="title"/>
          </p:nvPr>
        </p:nvSpPr>
        <p:spPr>
          <a:xfrm>
            <a:off x="323528" y="4876800"/>
            <a:ext cx="7997512" cy="1432520"/>
          </a:xfrm>
        </p:spPr>
        <p:txBody>
          <a:bodyPr/>
          <a:lstStyle/>
          <a:p>
            <a:r>
              <a:rPr lang="en-CA" sz="4000" dirty="0" smtClean="0"/>
              <a:t>What type of asexual reproduction is shown?</a:t>
            </a:r>
            <a:endParaRPr lang="en-CA" sz="4000" dirty="0"/>
          </a:p>
        </p:txBody>
      </p:sp>
      <p:pic>
        <p:nvPicPr>
          <p:cNvPr id="10244" name="Picture 4" descr="Asexual Reproduction In Plants | Class 7, Reproduction in Plants, Scie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72561"/>
            <a:ext cx="30194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Learn About Vegetative Reproduction | Cheg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352884"/>
            <a:ext cx="218122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Asexual Plant Reproduction - Course H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650" y="3005241"/>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Learn Natural Vegetative propagation in 3 minu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500" y="1009543"/>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substances make up a nucleotide</a:t>
            </a:r>
            <a:r>
              <a:rPr lang="en-CA" sz="4800" dirty="0" smtClean="0"/>
              <a:t>?</a:t>
            </a:r>
            <a:endParaRPr lang="en-CA" sz="4800" dirty="0"/>
          </a:p>
        </p:txBody>
      </p:sp>
      <p:sp>
        <p:nvSpPr>
          <p:cNvPr id="4" name="TextBox 3"/>
          <p:cNvSpPr txBox="1"/>
          <p:nvPr/>
        </p:nvSpPr>
        <p:spPr>
          <a:xfrm>
            <a:off x="1124620" y="5371512"/>
            <a:ext cx="6912768" cy="1077218"/>
          </a:xfrm>
          <a:prstGeom prst="rect">
            <a:avLst/>
          </a:prstGeom>
          <a:noFill/>
        </p:spPr>
        <p:txBody>
          <a:bodyPr wrap="square" rtlCol="0">
            <a:spAutoFit/>
          </a:bodyPr>
          <a:lstStyle/>
          <a:p>
            <a:r>
              <a:rPr lang="en-CA" sz="3200" dirty="0" smtClean="0"/>
              <a:t>-Phosphate</a:t>
            </a:r>
          </a:p>
          <a:p>
            <a:r>
              <a:rPr lang="en-CA" sz="3200" dirty="0" smtClean="0"/>
              <a:t>-Sugar (deoxyribose) </a:t>
            </a:r>
            <a:r>
              <a:rPr lang="en-CA" sz="3200" dirty="0" smtClean="0"/>
              <a:t>-Nitrogen bases</a:t>
            </a:r>
            <a:endParaRPr lang="en-CA" sz="3200" dirty="0"/>
          </a:p>
        </p:txBody>
      </p:sp>
      <p:pic>
        <p:nvPicPr>
          <p:cNvPr id="3" name="Picture 2"/>
          <p:cNvPicPr>
            <a:picLocks noChangeAspect="1"/>
          </p:cNvPicPr>
          <p:nvPr/>
        </p:nvPicPr>
        <p:blipFill>
          <a:blip r:embed="rId2"/>
          <a:stretch>
            <a:fillRect/>
          </a:stretch>
        </p:blipFill>
        <p:spPr>
          <a:xfrm>
            <a:off x="899592" y="1988840"/>
            <a:ext cx="7362825" cy="3343275"/>
          </a:xfrm>
          <a:prstGeom prst="rect">
            <a:avLst/>
          </a:prstGeom>
        </p:spPr>
      </p:pic>
    </p:spTree>
    <p:extLst>
      <p:ext uri="{BB962C8B-B14F-4D97-AF65-F5344CB8AC3E}">
        <p14:creationId xmlns:p14="http://schemas.microsoft.com/office/powerpoint/2010/main" val="338514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happens during fragmentation?</a:t>
            </a:r>
            <a:endParaRPr lang="en-CA" sz="4800" dirty="0"/>
          </a:p>
        </p:txBody>
      </p:sp>
      <p:sp>
        <p:nvSpPr>
          <p:cNvPr id="4" name="TextBox 3"/>
          <p:cNvSpPr txBox="1"/>
          <p:nvPr/>
        </p:nvSpPr>
        <p:spPr>
          <a:xfrm>
            <a:off x="3491880" y="2809344"/>
            <a:ext cx="5400600" cy="2062103"/>
          </a:xfrm>
          <a:prstGeom prst="rect">
            <a:avLst/>
          </a:prstGeom>
          <a:noFill/>
        </p:spPr>
        <p:txBody>
          <a:bodyPr wrap="square" rtlCol="0">
            <a:spAutoFit/>
          </a:bodyPr>
          <a:lstStyle/>
          <a:p>
            <a:r>
              <a:rPr lang="en-CA" sz="3200" dirty="0" smtClean="0"/>
              <a:t>Part of an organism breaks off.  The fragment will form into a genetic copy of the original organism</a:t>
            </a:r>
            <a:endParaRPr lang="en-CA" sz="3200" dirty="0"/>
          </a:p>
        </p:txBody>
      </p:sp>
    </p:spTree>
    <p:extLst>
      <p:ext uri="{BB962C8B-B14F-4D97-AF65-F5344CB8AC3E}">
        <p14:creationId xmlns:p14="http://schemas.microsoft.com/office/powerpoint/2010/main" val="21635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are disadvantages of asexual reproduction?</a:t>
            </a:r>
            <a:endParaRPr lang="en-CA" sz="4800" dirty="0"/>
          </a:p>
        </p:txBody>
      </p:sp>
      <p:sp>
        <p:nvSpPr>
          <p:cNvPr id="4" name="TextBox 3"/>
          <p:cNvSpPr txBox="1"/>
          <p:nvPr/>
        </p:nvSpPr>
        <p:spPr>
          <a:xfrm>
            <a:off x="1043608" y="3645024"/>
            <a:ext cx="7848872" cy="2554545"/>
          </a:xfrm>
          <a:prstGeom prst="rect">
            <a:avLst/>
          </a:prstGeom>
          <a:noFill/>
        </p:spPr>
        <p:txBody>
          <a:bodyPr wrap="square" rtlCol="0">
            <a:spAutoFit/>
          </a:bodyPr>
          <a:lstStyle/>
          <a:p>
            <a:pPr marL="457200" indent="-457200">
              <a:buFont typeface="Arial" panose="020B0604020202020204" pitchFamily="34" charset="0"/>
              <a:buChar char="•"/>
            </a:pPr>
            <a:r>
              <a:rPr lang="en-CA" sz="3200" dirty="0" smtClean="0"/>
              <a:t>Lack of genetic </a:t>
            </a:r>
            <a:r>
              <a:rPr lang="en-CA" sz="3200" dirty="0" smtClean="0"/>
              <a:t>diversity so if change in environment that is hostile all identical organisms adversely affected</a:t>
            </a:r>
            <a:endParaRPr lang="en-CA" sz="3200" dirty="0" smtClean="0"/>
          </a:p>
          <a:p>
            <a:pPr marL="457200" indent="-457200">
              <a:buFont typeface="Arial" panose="020B0604020202020204" pitchFamily="34" charset="0"/>
              <a:buChar char="•"/>
            </a:pPr>
            <a:r>
              <a:rPr lang="en-CA" sz="3200" dirty="0" smtClean="0"/>
              <a:t>Too many offspring </a:t>
            </a:r>
            <a:r>
              <a:rPr lang="en-CA" sz="3200" dirty="0" smtClean="0"/>
              <a:t>in one area complete </a:t>
            </a:r>
            <a:r>
              <a:rPr lang="en-CA" sz="3200" dirty="0" smtClean="0"/>
              <a:t>for resources</a:t>
            </a:r>
            <a:endParaRPr lang="en-CA" sz="3200" dirty="0"/>
          </a:p>
        </p:txBody>
      </p:sp>
    </p:spTree>
    <p:extLst>
      <p:ext uri="{BB962C8B-B14F-4D97-AF65-F5344CB8AC3E}">
        <p14:creationId xmlns:p14="http://schemas.microsoft.com/office/powerpoint/2010/main" val="5320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4581128"/>
            <a:ext cx="7543800" cy="1944216"/>
          </a:xfrm>
        </p:spPr>
        <p:txBody>
          <a:bodyPr/>
          <a:lstStyle/>
          <a:p>
            <a:r>
              <a:rPr lang="en-CA" sz="4000" dirty="0" smtClean="0"/>
              <a:t>How does fruit help a plant increase likelihood that offspring will survive ?</a:t>
            </a:r>
            <a:endParaRPr lang="en-CA" sz="4000" dirty="0"/>
          </a:p>
        </p:txBody>
      </p:sp>
      <p:pic>
        <p:nvPicPr>
          <p:cNvPr id="11266" name="Picture 2" descr="Waxwing (Bombycilla garrulus), bird eating berries on tree. (animal ea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1012" y="685800"/>
            <a:ext cx="478117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229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sz="quarter" idx="13"/>
          </p:nvPr>
        </p:nvSpPr>
        <p:spPr/>
        <p:txBody>
          <a:bodyPr>
            <a:noAutofit/>
          </a:bodyPr>
          <a:lstStyle/>
          <a:p>
            <a:r>
              <a:rPr lang="en-CA" sz="2800" dirty="0" smtClean="0"/>
              <a:t>Disperses seed enclosed in fruit to a new location as the animal who eats the fruit and will later excrete feces in a new location</a:t>
            </a:r>
            <a:endParaRPr lang="en-CA" sz="2800" dirty="0"/>
          </a:p>
        </p:txBody>
      </p:sp>
      <p:sp>
        <p:nvSpPr>
          <p:cNvPr id="4" name="Content Placeholder 3"/>
          <p:cNvSpPr>
            <a:spLocks noGrp="1"/>
          </p:cNvSpPr>
          <p:nvPr>
            <p:ph sz="quarter" idx="14"/>
          </p:nvPr>
        </p:nvSpPr>
        <p:spPr/>
        <p:txBody>
          <a:bodyPr>
            <a:normAutofit/>
          </a:bodyPr>
          <a:lstStyle/>
          <a:p>
            <a:r>
              <a:rPr lang="en-CA" sz="2800" dirty="0" smtClean="0"/>
              <a:t>The seed is then able to germinate away from parent with less competition for resources</a:t>
            </a:r>
            <a:endParaRPr lang="en-CA" sz="2800" dirty="0"/>
          </a:p>
        </p:txBody>
      </p:sp>
    </p:spTree>
    <p:extLst>
      <p:ext uri="{BB962C8B-B14F-4D97-AF65-F5344CB8AC3E}">
        <p14:creationId xmlns:p14="http://schemas.microsoft.com/office/powerpoint/2010/main" val="41633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is the purpose of meiosis?</a:t>
            </a:r>
            <a:endParaRPr lang="en-CA" sz="4800" dirty="0"/>
          </a:p>
        </p:txBody>
      </p:sp>
      <p:sp>
        <p:nvSpPr>
          <p:cNvPr id="4" name="TextBox 3"/>
          <p:cNvSpPr txBox="1"/>
          <p:nvPr/>
        </p:nvSpPr>
        <p:spPr>
          <a:xfrm>
            <a:off x="3491880" y="3645024"/>
            <a:ext cx="5400600" cy="584775"/>
          </a:xfrm>
          <a:prstGeom prst="rect">
            <a:avLst/>
          </a:prstGeom>
          <a:noFill/>
        </p:spPr>
        <p:txBody>
          <a:bodyPr wrap="square" rtlCol="0">
            <a:spAutoFit/>
          </a:bodyPr>
          <a:lstStyle/>
          <a:p>
            <a:r>
              <a:rPr lang="en-CA" sz="3200" dirty="0" smtClean="0"/>
              <a:t>To produce gametes</a:t>
            </a:r>
            <a:endParaRPr lang="en-CA" sz="3200" dirty="0"/>
          </a:p>
        </p:txBody>
      </p:sp>
    </p:spTree>
    <p:extLst>
      <p:ext uri="{BB962C8B-B14F-4D97-AF65-F5344CB8AC3E}">
        <p14:creationId xmlns:p14="http://schemas.microsoft.com/office/powerpoint/2010/main" val="30031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a:t>
            </a:r>
            <a:r>
              <a:rPr lang="en-CA" sz="4800" dirty="0" smtClean="0"/>
              <a:t>are the </a:t>
            </a:r>
            <a:r>
              <a:rPr lang="en-CA" sz="4800" dirty="0" smtClean="0"/>
              <a:t>two </a:t>
            </a:r>
            <a:r>
              <a:rPr lang="en-CA" sz="4800" dirty="0" smtClean="0"/>
              <a:t>types </a:t>
            </a:r>
            <a:r>
              <a:rPr lang="en-CA" sz="4800" dirty="0" smtClean="0"/>
              <a:t>of gametes?</a:t>
            </a:r>
            <a:endParaRPr lang="en-CA" sz="4800" dirty="0"/>
          </a:p>
        </p:txBody>
      </p:sp>
      <p:sp>
        <p:nvSpPr>
          <p:cNvPr id="4" name="TextBox 3"/>
          <p:cNvSpPr txBox="1"/>
          <p:nvPr/>
        </p:nvSpPr>
        <p:spPr>
          <a:xfrm>
            <a:off x="3491880" y="3645024"/>
            <a:ext cx="5400600" cy="584775"/>
          </a:xfrm>
          <a:prstGeom prst="rect">
            <a:avLst/>
          </a:prstGeom>
          <a:noFill/>
        </p:spPr>
        <p:txBody>
          <a:bodyPr wrap="square" rtlCol="0">
            <a:spAutoFit/>
          </a:bodyPr>
          <a:lstStyle/>
          <a:p>
            <a:r>
              <a:rPr lang="en-CA" sz="3200" dirty="0" smtClean="0"/>
              <a:t>Sperm and eggs</a:t>
            </a:r>
            <a:endParaRPr lang="en-CA" sz="3200" dirty="0"/>
          </a:p>
        </p:txBody>
      </p:sp>
    </p:spTree>
    <p:extLst>
      <p:ext uri="{BB962C8B-B14F-4D97-AF65-F5344CB8AC3E}">
        <p14:creationId xmlns:p14="http://schemas.microsoft.com/office/powerpoint/2010/main" val="5320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Gametes are diploid. True or False?</a:t>
            </a:r>
            <a:endParaRPr lang="en-CA" sz="4800" dirty="0"/>
          </a:p>
        </p:txBody>
      </p:sp>
      <p:sp>
        <p:nvSpPr>
          <p:cNvPr id="4" name="TextBox 3"/>
          <p:cNvSpPr txBox="1"/>
          <p:nvPr/>
        </p:nvSpPr>
        <p:spPr>
          <a:xfrm>
            <a:off x="3491880" y="3645024"/>
            <a:ext cx="5400600" cy="2062103"/>
          </a:xfrm>
          <a:prstGeom prst="rect">
            <a:avLst/>
          </a:prstGeom>
          <a:noFill/>
        </p:spPr>
        <p:txBody>
          <a:bodyPr wrap="square" rtlCol="0">
            <a:spAutoFit/>
          </a:bodyPr>
          <a:lstStyle/>
          <a:p>
            <a:r>
              <a:rPr lang="en-CA" sz="3200" dirty="0" smtClean="0"/>
              <a:t>False – haploid – only have one copy of each chromosome – only body cells are diploid</a:t>
            </a:r>
            <a:endParaRPr lang="en-CA" sz="3200" dirty="0"/>
          </a:p>
        </p:txBody>
      </p:sp>
    </p:spTree>
    <p:extLst>
      <p:ext uri="{BB962C8B-B14F-4D97-AF65-F5344CB8AC3E}">
        <p14:creationId xmlns:p14="http://schemas.microsoft.com/office/powerpoint/2010/main" val="26281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How do cells become diploid</a:t>
            </a:r>
            <a:r>
              <a:rPr lang="en-CA" sz="4800" dirty="0"/>
              <a:t>?</a:t>
            </a:r>
            <a:endParaRPr lang="en-CA" sz="4800" dirty="0"/>
          </a:p>
        </p:txBody>
      </p:sp>
      <p:sp>
        <p:nvSpPr>
          <p:cNvPr id="4" name="TextBox 3"/>
          <p:cNvSpPr txBox="1"/>
          <p:nvPr/>
        </p:nvSpPr>
        <p:spPr>
          <a:xfrm>
            <a:off x="3491880" y="3645024"/>
            <a:ext cx="5400600" cy="2554545"/>
          </a:xfrm>
          <a:prstGeom prst="rect">
            <a:avLst/>
          </a:prstGeom>
          <a:noFill/>
        </p:spPr>
        <p:txBody>
          <a:bodyPr wrap="square" rtlCol="0">
            <a:spAutoFit/>
          </a:bodyPr>
          <a:lstStyle/>
          <a:p>
            <a:r>
              <a:rPr lang="en-CA" sz="3200" dirty="0" smtClean="0"/>
              <a:t>When sperm penetrates egg during fertilization the nuclei fuse and the cell now contains two copies of DNA making it diploid</a:t>
            </a:r>
            <a:endParaRPr lang="en-CA" sz="3200" dirty="0"/>
          </a:p>
        </p:txBody>
      </p:sp>
    </p:spTree>
    <p:extLst>
      <p:ext uri="{BB962C8B-B14F-4D97-AF65-F5344CB8AC3E}">
        <p14:creationId xmlns:p14="http://schemas.microsoft.com/office/powerpoint/2010/main" val="21889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is a zygote?</a:t>
            </a:r>
            <a:endParaRPr lang="en-CA" sz="4800" dirty="0"/>
          </a:p>
        </p:txBody>
      </p:sp>
      <p:sp>
        <p:nvSpPr>
          <p:cNvPr id="4" name="TextBox 3"/>
          <p:cNvSpPr txBox="1"/>
          <p:nvPr/>
        </p:nvSpPr>
        <p:spPr>
          <a:xfrm>
            <a:off x="3491880" y="3645024"/>
            <a:ext cx="5400600" cy="1569660"/>
          </a:xfrm>
          <a:prstGeom prst="rect">
            <a:avLst/>
          </a:prstGeom>
          <a:noFill/>
        </p:spPr>
        <p:txBody>
          <a:bodyPr wrap="square" rtlCol="0">
            <a:spAutoFit/>
          </a:bodyPr>
          <a:lstStyle/>
          <a:p>
            <a:r>
              <a:rPr lang="en-CA" sz="3200" dirty="0" smtClean="0"/>
              <a:t>When both male and female gametes combine the end result is called  a zygote?</a:t>
            </a:r>
            <a:endParaRPr lang="en-CA" sz="3200" dirty="0"/>
          </a:p>
        </p:txBody>
      </p:sp>
    </p:spTree>
    <p:extLst>
      <p:ext uri="{BB962C8B-B14F-4D97-AF65-F5344CB8AC3E}">
        <p14:creationId xmlns:p14="http://schemas.microsoft.com/office/powerpoint/2010/main" val="30031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a:t>
            </a:r>
            <a:r>
              <a:rPr lang="en-CA" sz="4800" dirty="0" smtClean="0"/>
              <a:t>makes a zygote an embryo?</a:t>
            </a:r>
            <a:endParaRPr lang="en-CA" sz="4800" dirty="0"/>
          </a:p>
        </p:txBody>
      </p:sp>
      <p:sp>
        <p:nvSpPr>
          <p:cNvPr id="4" name="TextBox 3"/>
          <p:cNvSpPr txBox="1"/>
          <p:nvPr/>
        </p:nvSpPr>
        <p:spPr>
          <a:xfrm>
            <a:off x="3491880" y="3645024"/>
            <a:ext cx="5400600" cy="1569660"/>
          </a:xfrm>
          <a:prstGeom prst="rect">
            <a:avLst/>
          </a:prstGeom>
          <a:noFill/>
        </p:spPr>
        <p:txBody>
          <a:bodyPr wrap="square" rtlCol="0">
            <a:spAutoFit/>
          </a:bodyPr>
          <a:lstStyle/>
          <a:p>
            <a:r>
              <a:rPr lang="en-CA" sz="3200" dirty="0" smtClean="0"/>
              <a:t>When the zygote undergoes cell division to produce more cells</a:t>
            </a:r>
            <a:endParaRPr lang="en-CA" sz="3200" dirty="0"/>
          </a:p>
        </p:txBody>
      </p:sp>
    </p:spTree>
    <p:extLst>
      <p:ext uri="{BB962C8B-B14F-4D97-AF65-F5344CB8AC3E}">
        <p14:creationId xmlns:p14="http://schemas.microsoft.com/office/powerpoint/2010/main" val="3591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404664"/>
            <a:ext cx="8352928" cy="5400600"/>
          </a:xfrm>
        </p:spPr>
        <p:txBody>
          <a:bodyPr anchor="t">
            <a:normAutofit/>
          </a:bodyPr>
          <a:lstStyle/>
          <a:p>
            <a:r>
              <a:rPr lang="en-CA" sz="4400" dirty="0" smtClean="0"/>
              <a:t>What is the difference between a chromosome and chromatin? </a:t>
            </a:r>
            <a:endParaRPr lang="en-CA" sz="4400" dirty="0"/>
          </a:p>
        </p:txBody>
      </p:sp>
      <p:sp>
        <p:nvSpPr>
          <p:cNvPr id="4" name="TextBox 3"/>
          <p:cNvSpPr txBox="1"/>
          <p:nvPr/>
        </p:nvSpPr>
        <p:spPr>
          <a:xfrm>
            <a:off x="5148064" y="1958583"/>
            <a:ext cx="4104456" cy="4031873"/>
          </a:xfrm>
          <a:prstGeom prst="rect">
            <a:avLst/>
          </a:prstGeom>
          <a:noFill/>
        </p:spPr>
        <p:txBody>
          <a:bodyPr wrap="square" rtlCol="0">
            <a:spAutoFit/>
          </a:bodyPr>
          <a:lstStyle/>
          <a:p>
            <a:r>
              <a:rPr lang="en-CA" sz="3200" dirty="0" smtClean="0"/>
              <a:t>A chromosome is tightly coiled replicated DNA  - X shaped</a:t>
            </a:r>
          </a:p>
          <a:p>
            <a:r>
              <a:rPr lang="en-CA" sz="3200" dirty="0" smtClean="0"/>
              <a:t>-Chromatin is unravelled DNA that may or may not be replicated</a:t>
            </a:r>
            <a:endParaRPr lang="en-CA" sz="3200" dirty="0"/>
          </a:p>
        </p:txBody>
      </p:sp>
      <p:pic>
        <p:nvPicPr>
          <p:cNvPr id="2050" name="Picture 2" descr="Chromosomes (Role in Inheritance) — Overview &amp;amp; Importance - Exp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382905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8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is an advantage of internal fertilization?</a:t>
            </a:r>
            <a:endParaRPr lang="en-CA" sz="4800" dirty="0"/>
          </a:p>
        </p:txBody>
      </p:sp>
      <p:sp>
        <p:nvSpPr>
          <p:cNvPr id="4" name="TextBox 3"/>
          <p:cNvSpPr txBox="1"/>
          <p:nvPr/>
        </p:nvSpPr>
        <p:spPr>
          <a:xfrm>
            <a:off x="971600" y="2780928"/>
            <a:ext cx="7848872" cy="2554545"/>
          </a:xfrm>
          <a:prstGeom prst="rect">
            <a:avLst/>
          </a:prstGeom>
          <a:noFill/>
        </p:spPr>
        <p:txBody>
          <a:bodyPr wrap="square" rtlCol="0">
            <a:spAutoFit/>
          </a:bodyPr>
          <a:lstStyle/>
          <a:p>
            <a:pPr marL="457200" indent="-457200">
              <a:buFontTx/>
              <a:buChar char="-"/>
            </a:pPr>
            <a:r>
              <a:rPr lang="en-CA" sz="3200" dirty="0" smtClean="0"/>
              <a:t>Offspring protected from predators and environment</a:t>
            </a:r>
          </a:p>
          <a:p>
            <a:pPr marL="457200" indent="-457200">
              <a:buFontTx/>
              <a:buChar char="-"/>
            </a:pPr>
            <a:r>
              <a:rPr lang="en-CA" sz="3200" dirty="0" smtClean="0"/>
              <a:t>Nutrients and resources readily available</a:t>
            </a:r>
          </a:p>
          <a:p>
            <a:pPr marL="457200" indent="-457200">
              <a:buFontTx/>
              <a:buChar char="-"/>
            </a:pPr>
            <a:r>
              <a:rPr lang="en-CA" sz="3200" dirty="0" smtClean="0"/>
              <a:t>Cared for by parent </a:t>
            </a:r>
            <a:endParaRPr lang="en-CA" sz="3200" dirty="0"/>
          </a:p>
        </p:txBody>
      </p:sp>
    </p:spTree>
    <p:extLst>
      <p:ext uri="{BB962C8B-B14F-4D97-AF65-F5344CB8AC3E}">
        <p14:creationId xmlns:p14="http://schemas.microsoft.com/office/powerpoint/2010/main" val="107858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352928" cy="5400600"/>
          </a:xfrm>
        </p:spPr>
        <p:txBody>
          <a:bodyPr anchor="t">
            <a:normAutofit/>
          </a:bodyPr>
          <a:lstStyle/>
          <a:p>
            <a:r>
              <a:rPr lang="en-CA" sz="4800" dirty="0" smtClean="0"/>
              <a:t>What is the </a:t>
            </a:r>
            <a:r>
              <a:rPr lang="en-CA" sz="4800" dirty="0" smtClean="0"/>
              <a:t>DNA strand that pairs with:</a:t>
            </a:r>
            <a:endParaRPr lang="en-CA" sz="4800" dirty="0" smtClean="0"/>
          </a:p>
          <a:p>
            <a:pPr marL="1389888" lvl="4" indent="0">
              <a:buNone/>
            </a:pPr>
            <a:r>
              <a:rPr lang="en-CA" sz="4200" dirty="0" smtClean="0"/>
              <a:t>ATC AGT CAA TGC CAG</a:t>
            </a:r>
            <a:endParaRPr lang="en-CA" sz="4200" dirty="0"/>
          </a:p>
        </p:txBody>
      </p:sp>
      <p:sp>
        <p:nvSpPr>
          <p:cNvPr id="4" name="TextBox 3"/>
          <p:cNvSpPr txBox="1"/>
          <p:nvPr/>
        </p:nvSpPr>
        <p:spPr>
          <a:xfrm>
            <a:off x="3491880" y="3645024"/>
            <a:ext cx="5400600" cy="584775"/>
          </a:xfrm>
          <a:prstGeom prst="rect">
            <a:avLst/>
          </a:prstGeom>
          <a:noFill/>
        </p:spPr>
        <p:txBody>
          <a:bodyPr wrap="square" rtlCol="0">
            <a:spAutoFit/>
          </a:bodyPr>
          <a:lstStyle/>
          <a:p>
            <a:r>
              <a:rPr lang="en-CA" sz="3200" dirty="0" smtClean="0"/>
              <a:t>TAG TCA GTT ACG GTC</a:t>
            </a:r>
            <a:endParaRPr lang="en-CA" sz="3200" dirty="0"/>
          </a:p>
        </p:txBody>
      </p:sp>
    </p:spTree>
    <p:extLst>
      <p:ext uri="{BB962C8B-B14F-4D97-AF65-F5344CB8AC3E}">
        <p14:creationId xmlns:p14="http://schemas.microsoft.com/office/powerpoint/2010/main" val="5320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404664"/>
            <a:ext cx="8352928" cy="5400600"/>
          </a:xfrm>
        </p:spPr>
        <p:txBody>
          <a:bodyPr anchor="t">
            <a:normAutofit/>
          </a:bodyPr>
          <a:lstStyle/>
          <a:p>
            <a:r>
              <a:rPr lang="en-CA" sz="4400" dirty="0" smtClean="0"/>
              <a:t>What is this diagram showing?</a:t>
            </a:r>
            <a:endParaRPr lang="en-CA" sz="4400" dirty="0"/>
          </a:p>
        </p:txBody>
      </p:sp>
      <p:sp>
        <p:nvSpPr>
          <p:cNvPr id="4" name="TextBox 3"/>
          <p:cNvSpPr txBox="1"/>
          <p:nvPr/>
        </p:nvSpPr>
        <p:spPr>
          <a:xfrm>
            <a:off x="6669768" y="2566355"/>
            <a:ext cx="2448272" cy="1077218"/>
          </a:xfrm>
          <a:prstGeom prst="rect">
            <a:avLst/>
          </a:prstGeom>
          <a:noFill/>
        </p:spPr>
        <p:txBody>
          <a:bodyPr wrap="square" rtlCol="0">
            <a:spAutoFit/>
          </a:bodyPr>
          <a:lstStyle/>
          <a:p>
            <a:r>
              <a:rPr lang="en-CA" sz="3200" dirty="0" smtClean="0"/>
              <a:t>Prote</a:t>
            </a:r>
            <a:r>
              <a:rPr lang="en-CA" sz="3200" dirty="0" smtClean="0"/>
              <a:t>in Synthesis</a:t>
            </a:r>
            <a:endParaRPr lang="en-CA" sz="3200" dirty="0"/>
          </a:p>
        </p:txBody>
      </p:sp>
      <p:pic>
        <p:nvPicPr>
          <p:cNvPr id="1028" name="Picture 4" descr="02_transcription-translation, more detai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39" y="1309251"/>
            <a:ext cx="5784577" cy="523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2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404664"/>
            <a:ext cx="8352928" cy="5400600"/>
          </a:xfrm>
        </p:spPr>
        <p:txBody>
          <a:bodyPr anchor="t">
            <a:normAutofit/>
          </a:bodyPr>
          <a:lstStyle/>
          <a:p>
            <a:r>
              <a:rPr lang="en-CA" sz="4400" dirty="0" smtClean="0"/>
              <a:t>What structure (6) is able to leave the nucleus??</a:t>
            </a:r>
            <a:endParaRPr lang="en-CA" sz="4400" dirty="0"/>
          </a:p>
        </p:txBody>
      </p:sp>
      <p:sp>
        <p:nvSpPr>
          <p:cNvPr id="4" name="TextBox 3"/>
          <p:cNvSpPr txBox="1"/>
          <p:nvPr/>
        </p:nvSpPr>
        <p:spPr>
          <a:xfrm>
            <a:off x="6228184" y="2492896"/>
            <a:ext cx="2448272" cy="1077218"/>
          </a:xfrm>
          <a:prstGeom prst="rect">
            <a:avLst/>
          </a:prstGeom>
          <a:noFill/>
        </p:spPr>
        <p:txBody>
          <a:bodyPr wrap="square" rtlCol="0">
            <a:spAutoFit/>
          </a:bodyPr>
          <a:lstStyle/>
          <a:p>
            <a:r>
              <a:rPr lang="en-CA" sz="3200" dirty="0" err="1" smtClean="0"/>
              <a:t>Messanger</a:t>
            </a:r>
            <a:r>
              <a:rPr lang="en-CA" sz="3200" dirty="0" smtClean="0"/>
              <a:t> RNA</a:t>
            </a:r>
            <a:endParaRPr lang="en-CA" sz="3200" dirty="0"/>
          </a:p>
        </p:txBody>
      </p:sp>
      <p:pic>
        <p:nvPicPr>
          <p:cNvPr id="1028" name="Picture 4" descr="02_transcription-translation, more detai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4964630" cy="44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404664"/>
            <a:ext cx="8352928" cy="5400600"/>
          </a:xfrm>
        </p:spPr>
        <p:txBody>
          <a:bodyPr anchor="t">
            <a:normAutofit/>
          </a:bodyPr>
          <a:lstStyle/>
          <a:p>
            <a:r>
              <a:rPr lang="en-CA" sz="4400" dirty="0" smtClean="0"/>
              <a:t>What structure (10) translates the code into a protein?</a:t>
            </a:r>
            <a:endParaRPr lang="en-CA" sz="4400" dirty="0"/>
          </a:p>
        </p:txBody>
      </p:sp>
      <p:sp>
        <p:nvSpPr>
          <p:cNvPr id="4" name="TextBox 3"/>
          <p:cNvSpPr txBox="1"/>
          <p:nvPr/>
        </p:nvSpPr>
        <p:spPr>
          <a:xfrm>
            <a:off x="6228184" y="2492896"/>
            <a:ext cx="2448272" cy="584775"/>
          </a:xfrm>
          <a:prstGeom prst="rect">
            <a:avLst/>
          </a:prstGeom>
          <a:noFill/>
        </p:spPr>
        <p:txBody>
          <a:bodyPr wrap="square" rtlCol="0">
            <a:spAutoFit/>
          </a:bodyPr>
          <a:lstStyle/>
          <a:p>
            <a:r>
              <a:rPr lang="en-CA" sz="3200" dirty="0" smtClean="0"/>
              <a:t>Ribosome</a:t>
            </a:r>
            <a:endParaRPr lang="en-CA" sz="3200" dirty="0"/>
          </a:p>
        </p:txBody>
      </p:sp>
      <p:pic>
        <p:nvPicPr>
          <p:cNvPr id="1028" name="Picture 4" descr="02_transcription-translation, more detai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4964630" cy="44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0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332656"/>
            <a:ext cx="7543800" cy="2016224"/>
          </a:xfrm>
        </p:spPr>
        <p:txBody>
          <a:bodyPr/>
          <a:lstStyle/>
          <a:p>
            <a:r>
              <a:rPr lang="en-CA" sz="4000" dirty="0" smtClean="0"/>
              <a:t>What structure produces ribosomes and where is this structure located in a cell?</a:t>
            </a:r>
            <a:endParaRPr lang="en-CA" sz="4000" dirty="0"/>
          </a:p>
        </p:txBody>
      </p:sp>
      <p:pic>
        <p:nvPicPr>
          <p:cNvPr id="8194" name="Picture 2" descr="Animal cells vs. Plant cells - What are the Similarities, Differences, and  Example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1436" y="2349499"/>
            <a:ext cx="6186948" cy="421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83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159</TotalTime>
  <Words>766</Words>
  <Application>Microsoft Office PowerPoint</Application>
  <PresentationFormat>On-screen Show (4:3)</PresentationFormat>
  <Paragraphs>87</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Palatino Linotype</vt:lpstr>
      <vt:lpstr>Wingdings</vt:lpstr>
      <vt:lpstr>Elemental</vt:lpstr>
      <vt:lpstr>Reproduction Review for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structure produces ribosomes and where is this structure located in a cell?</vt:lpstr>
      <vt:lpstr>The nucleolus in the nucleus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type of asexual reproduction is shown?</vt:lpstr>
      <vt:lpstr>PowerPoint Presentation</vt:lpstr>
      <vt:lpstr>PowerPoint Presentation</vt:lpstr>
      <vt:lpstr>How does fruit help a plant increase likelihood that offspring will survive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Review</dc:title>
  <dc:creator>Menolly Lysne</dc:creator>
  <cp:lastModifiedBy>sharon harnik</cp:lastModifiedBy>
  <cp:revision>19</cp:revision>
  <dcterms:created xsi:type="dcterms:W3CDTF">2016-05-24T00:26:40Z</dcterms:created>
  <dcterms:modified xsi:type="dcterms:W3CDTF">2021-06-20T17:17:46Z</dcterms:modified>
</cp:coreProperties>
</file>