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8" r:id="rId3"/>
    <p:sldId id="269" r:id="rId4"/>
    <p:sldId id="257" r:id="rId5"/>
    <p:sldId id="258" r:id="rId6"/>
    <p:sldId id="259" r:id="rId7"/>
    <p:sldId id="260" r:id="rId8"/>
    <p:sldId id="261" r:id="rId9"/>
    <p:sldId id="263" r:id="rId10"/>
    <p:sldId id="266" r:id="rId11"/>
    <p:sldId id="26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257E-1819-46D2-9E1A-2A74294C976E}" type="datetimeFigureOut">
              <a:rPr lang="en-US" smtClean="0"/>
              <a:pPr/>
              <a:t>4/16/2010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95998-2A13-4B69-97EB-43B9F6EEDDC1}"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11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0D95998-2A13-4B69-97EB-43B9F6EEDDC1}"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FD4723-003B-46EA-960E-904DFE3BA86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2C8D75-970E-4D36-89D9-D9C471926BB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452A70-BA60-4BBA-BFD5-24BDF23A4A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06FE06-4DC2-491E-86B4-97CCD8E7734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92306-5D22-4D6F-9E6F-C0E5BB672D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DB9226-5619-44A4-A5B7-D4B67CBDA3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BB73F1-DA00-4C31-8F2A-8AE216F2968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24DE0E-5E92-4C13-AC6A-C6D72A1B9FC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0501AB-C477-42DF-8CE9-B8C2E1503A5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1AE24A-4082-4938-B400-8AE3D38680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746016-1CE6-48F7-AD7F-F90B1B5226D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4B4EEF-BE2A-4350-AC72-6EF2F0CBE58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pbs.org/wgbh/nova/programs/ht/qt/2805_06.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videomd.com/WhatisCancer-fv-791.asp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65400"/>
            <a:ext cx="7772400" cy="1470025"/>
          </a:xfrm>
        </p:spPr>
        <p:txBody>
          <a:bodyPr/>
          <a:lstStyle/>
          <a:p>
            <a:r>
              <a:rPr lang="en-CA" sz="9600" b="1">
                <a:solidFill>
                  <a:schemeClr val="bg1"/>
                </a:solidFill>
                <a:latin typeface="Calibri" pitchFamily="34" charset="0"/>
              </a:rPr>
              <a:t>Cancer</a:t>
            </a:r>
            <a:endParaRPr lang="en-US" sz="96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3" cstate="screen"/>
          <a:srcRect/>
          <a:stretch>
            <a:fillRect/>
          </a:stretch>
        </p:blipFill>
        <p:spPr bwMode="auto">
          <a:xfrm>
            <a:off x="971550" y="712788"/>
            <a:ext cx="7200900" cy="5432425"/>
          </a:xfrm>
          <a:prstGeom prst="rect">
            <a:avLst/>
          </a:prstGeom>
          <a:noFill/>
          <a:ln w="9525">
            <a:noFill/>
            <a:miter lim="800000"/>
            <a:headEnd/>
            <a:tailEnd/>
          </a:ln>
          <a:effectLst/>
        </p:spPr>
      </p:pic>
      <p:sp>
        <p:nvSpPr>
          <p:cNvPr id="3" name="TextBox 2"/>
          <p:cNvSpPr txBox="1"/>
          <p:nvPr/>
        </p:nvSpPr>
        <p:spPr>
          <a:xfrm>
            <a:off x="1214414" y="6143644"/>
            <a:ext cx="2787943" cy="369332"/>
          </a:xfrm>
          <a:prstGeom prst="rect">
            <a:avLst/>
          </a:prstGeom>
          <a:noFill/>
        </p:spPr>
        <p:txBody>
          <a:bodyPr wrap="none" rtlCol="0">
            <a:spAutoFit/>
          </a:bodyPr>
          <a:lstStyle/>
          <a:p>
            <a:r>
              <a:rPr lang="en-CA" dirty="0" smtClean="0">
                <a:solidFill>
                  <a:srgbClr val="FF0000"/>
                </a:solidFill>
                <a:hlinkClick r:id="rId4"/>
              </a:rPr>
              <a:t>Cancer Research  [video]</a:t>
            </a:r>
            <a:endParaRPr lang="en-CA"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287440" y="2276475"/>
            <a:ext cx="6713584" cy="2305050"/>
          </a:xfrm>
          <a:solidFill>
            <a:srgbClr val="FF9900"/>
          </a:solidFill>
        </p:spPr>
        <p:txBody>
          <a:bodyPr/>
          <a:lstStyle/>
          <a:p>
            <a:pPr algn="l"/>
            <a:r>
              <a:rPr lang="en-CA" sz="2900" dirty="0">
                <a:solidFill>
                  <a:schemeClr val="bg1"/>
                </a:solidFill>
                <a:latin typeface="Calibri" pitchFamily="34" charset="0"/>
              </a:rPr>
              <a:t>HOMEWORK:</a:t>
            </a:r>
            <a:br>
              <a:rPr lang="en-CA" sz="2900" dirty="0">
                <a:solidFill>
                  <a:schemeClr val="bg1"/>
                </a:solidFill>
                <a:latin typeface="Calibri" pitchFamily="34" charset="0"/>
              </a:rPr>
            </a:br>
            <a:r>
              <a:rPr lang="en-CA" sz="2900" dirty="0">
                <a:solidFill>
                  <a:schemeClr val="bg1"/>
                </a:solidFill>
                <a:latin typeface="Calibri" pitchFamily="34" charset="0"/>
              </a:rPr>
              <a:t/>
            </a:r>
            <a:br>
              <a:rPr lang="en-CA" sz="2900" dirty="0">
                <a:solidFill>
                  <a:schemeClr val="bg1"/>
                </a:solidFill>
                <a:latin typeface="Calibri" pitchFamily="34" charset="0"/>
              </a:rPr>
            </a:br>
            <a:r>
              <a:rPr lang="en-US" sz="2800" dirty="0" smtClean="0"/>
              <a:t>Read p. 159 – </a:t>
            </a:r>
            <a:r>
              <a:rPr lang="en-US" sz="2800" dirty="0" smtClean="0"/>
              <a:t>161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28662" y="2565400"/>
            <a:ext cx="7286676" cy="1470025"/>
          </a:xfrm>
        </p:spPr>
        <p:txBody>
          <a:bodyPr/>
          <a:lstStyle/>
          <a:p>
            <a:r>
              <a:rPr lang="en-US" sz="2400" b="1" i="1" dirty="0" smtClean="0">
                <a:solidFill>
                  <a:schemeClr val="bg1"/>
                </a:solidFill>
                <a:latin typeface="Calibri" pitchFamily="34" charset="0"/>
              </a:rPr>
              <a:t>“About 2,075 young people in Canada between 15 and 29 years of age are diagnosed each year with cancer and about 326 deaths per year in that age group. The five-year survival for this age group is 85 per cent — a five per cent increase from 1992 to 1995.”</a:t>
            </a:r>
            <a:r>
              <a:rPr lang="en-US" sz="2400" i="1" dirty="0" smtClean="0">
                <a:solidFill>
                  <a:schemeClr val="bg1"/>
                </a:solidFill>
                <a:latin typeface="Calibri" pitchFamily="34" charset="0"/>
              </a:rPr>
              <a:t/>
            </a:r>
            <a:br>
              <a:rPr lang="en-US" sz="2400" i="1" dirty="0" smtClean="0">
                <a:solidFill>
                  <a:schemeClr val="bg1"/>
                </a:solidFill>
                <a:latin typeface="Calibri" pitchFamily="34" charset="0"/>
              </a:rPr>
            </a:br>
            <a:r>
              <a:rPr lang="en-US" sz="2400" i="1" dirty="0" smtClean="0">
                <a:solidFill>
                  <a:schemeClr val="bg1"/>
                </a:solidFill>
                <a:latin typeface="Calibri" pitchFamily="34" charset="0"/>
              </a:rPr>
              <a:t/>
            </a:r>
            <a:br>
              <a:rPr lang="en-US" sz="2400" i="1" dirty="0" smtClean="0">
                <a:solidFill>
                  <a:schemeClr val="bg1"/>
                </a:solidFill>
                <a:latin typeface="Calibri" pitchFamily="34" charset="0"/>
              </a:rPr>
            </a:br>
            <a:r>
              <a:rPr lang="en-US" sz="1800" dirty="0" smtClean="0">
                <a:solidFill>
                  <a:schemeClr val="bg1"/>
                </a:solidFill>
                <a:latin typeface="Calibri" pitchFamily="34" charset="0"/>
              </a:rPr>
              <a:t>- Canadian Cancer Society statistics reported by CBC on April 16</a:t>
            </a:r>
            <a:r>
              <a:rPr lang="en-US" sz="1800" baseline="30000" dirty="0" smtClean="0">
                <a:solidFill>
                  <a:schemeClr val="bg1"/>
                </a:solidFill>
                <a:latin typeface="Calibri" pitchFamily="34" charset="0"/>
              </a:rPr>
              <a:t>th</a:t>
            </a:r>
            <a:r>
              <a:rPr lang="en-US" sz="1800" dirty="0" smtClean="0">
                <a:solidFill>
                  <a:schemeClr val="bg1"/>
                </a:solidFill>
                <a:latin typeface="Calibri" pitchFamily="34" charset="0"/>
              </a:rPr>
              <a:t>, 2009 -</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65400"/>
            <a:ext cx="7772400" cy="1470025"/>
          </a:xfrm>
        </p:spPr>
        <p:txBody>
          <a:bodyPr/>
          <a:lstStyle/>
          <a:p>
            <a:r>
              <a:rPr lang="en-CA" sz="4800" b="1" dirty="0" smtClean="0">
                <a:solidFill>
                  <a:schemeClr val="bg1"/>
                </a:solidFill>
                <a:latin typeface="Calibri" pitchFamily="34" charset="0"/>
              </a:rPr>
              <a:t>What is it?</a:t>
            </a:r>
            <a:endParaRPr lang="en-US" sz="4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0825" y="1052513"/>
            <a:ext cx="8893175" cy="4464050"/>
          </a:xfrm>
        </p:spPr>
        <p:txBody>
          <a:bodyPr/>
          <a:lstStyle/>
          <a:p>
            <a:pPr algn="l"/>
            <a:r>
              <a:rPr lang="en-US" sz="4800" dirty="0">
                <a:solidFill>
                  <a:schemeClr val="bg1"/>
                </a:solidFill>
                <a:latin typeface="Calibri" pitchFamily="34" charset="0"/>
              </a:rPr>
              <a:t/>
            </a:r>
            <a:br>
              <a:rPr lang="en-US" sz="4800" dirty="0">
                <a:solidFill>
                  <a:schemeClr val="bg1"/>
                </a:solidFill>
                <a:latin typeface="Calibri" pitchFamily="34" charset="0"/>
              </a:rPr>
            </a:br>
            <a:r>
              <a:rPr lang="en-US" sz="3200" dirty="0">
                <a:solidFill>
                  <a:schemeClr val="bg1"/>
                </a:solidFill>
                <a:latin typeface="Calibri" pitchFamily="34" charset="0"/>
              </a:rPr>
              <a:t>Checkpoints in the cell cycle </a:t>
            </a:r>
            <a:r>
              <a:rPr lang="en-US" sz="3200" dirty="0" smtClean="0">
                <a:solidFill>
                  <a:schemeClr val="bg1"/>
                </a:solidFill>
                <a:latin typeface="Calibri" pitchFamily="34" charset="0"/>
              </a:rPr>
              <a:t>usually stop </a:t>
            </a:r>
            <a:r>
              <a:rPr lang="en-US" sz="3200" dirty="0">
                <a:solidFill>
                  <a:schemeClr val="bg1"/>
                </a:solidFill>
                <a:latin typeface="Calibri" pitchFamily="34" charset="0"/>
              </a:rPr>
              <a:t>division if:</a:t>
            </a:r>
            <a:br>
              <a:rPr lang="en-US" sz="3200" dirty="0">
                <a:solidFill>
                  <a:schemeClr val="bg1"/>
                </a:solidFill>
                <a:latin typeface="Calibri" pitchFamily="34" charset="0"/>
              </a:rPr>
            </a:br>
            <a:r>
              <a:rPr lang="en-US" sz="3200" dirty="0" smtClean="0">
                <a:solidFill>
                  <a:schemeClr val="bg1"/>
                </a:solidFill>
                <a:latin typeface="Calibri" pitchFamily="34" charset="0"/>
              </a:rPr>
              <a:t>* </a:t>
            </a:r>
            <a:r>
              <a:rPr lang="en-US" sz="2900" dirty="0">
                <a:solidFill>
                  <a:schemeClr val="bg1"/>
                </a:solidFill>
                <a:latin typeface="Calibri" pitchFamily="34" charset="0"/>
              </a:rPr>
              <a:t>The cell is </a:t>
            </a:r>
            <a:r>
              <a:rPr lang="en-US" sz="2900" dirty="0" smtClean="0">
                <a:solidFill>
                  <a:schemeClr val="bg1"/>
                </a:solidFill>
                <a:latin typeface="Calibri" pitchFamily="34" charset="0"/>
              </a:rPr>
              <a:t>lacking </a:t>
            </a:r>
            <a:r>
              <a:rPr lang="en-US" sz="2900" dirty="0">
                <a:solidFill>
                  <a:schemeClr val="bg1"/>
                </a:solidFill>
                <a:latin typeface="Calibri" pitchFamily="34" charset="0"/>
              </a:rPr>
              <a:t>nutrients</a:t>
            </a:r>
            <a:br>
              <a:rPr lang="en-US" sz="2900" dirty="0">
                <a:solidFill>
                  <a:schemeClr val="bg1"/>
                </a:solidFill>
                <a:latin typeface="Calibri" pitchFamily="34" charset="0"/>
              </a:rPr>
            </a:br>
            <a:r>
              <a:rPr lang="en-US" sz="2900" dirty="0">
                <a:solidFill>
                  <a:schemeClr val="bg1"/>
                </a:solidFill>
                <a:latin typeface="Calibri" pitchFamily="34" charset="0"/>
              </a:rPr>
              <a:t>* DNA Replication did not occur or is not finished</a:t>
            </a:r>
            <a:br>
              <a:rPr lang="en-US" sz="2900" dirty="0">
                <a:solidFill>
                  <a:schemeClr val="bg1"/>
                </a:solidFill>
                <a:latin typeface="Calibri" pitchFamily="34" charset="0"/>
              </a:rPr>
            </a:br>
            <a:r>
              <a:rPr lang="en-US" sz="2900" dirty="0">
                <a:solidFill>
                  <a:schemeClr val="bg1"/>
                </a:solidFill>
                <a:latin typeface="Calibri" pitchFamily="34" charset="0"/>
              </a:rPr>
              <a:t>* The DNA is damaged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c9_u2c5_p159_fig5_11"/>
          <p:cNvPicPr>
            <a:picLocks noChangeAspect="1" noChangeArrowheads="1"/>
          </p:cNvPicPr>
          <p:nvPr/>
        </p:nvPicPr>
        <p:blipFill>
          <a:blip r:embed="rId3" cstate="screen"/>
          <a:srcRect/>
          <a:stretch>
            <a:fillRect/>
          </a:stretch>
        </p:blipFill>
        <p:spPr bwMode="auto">
          <a:xfrm>
            <a:off x="323850" y="330200"/>
            <a:ext cx="8496300" cy="6197600"/>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50825" y="1052513"/>
            <a:ext cx="8893175" cy="4464050"/>
          </a:xfrm>
        </p:spPr>
        <p:txBody>
          <a:bodyPr/>
          <a:lstStyle/>
          <a:p>
            <a:pPr algn="l"/>
            <a:r>
              <a:rPr lang="en-US" sz="4800" dirty="0">
                <a:solidFill>
                  <a:schemeClr val="bg1"/>
                </a:solidFill>
                <a:latin typeface="Calibri" pitchFamily="34" charset="0"/>
              </a:rPr>
              <a:t/>
            </a:r>
            <a:br>
              <a:rPr lang="en-US" sz="4800" dirty="0">
                <a:solidFill>
                  <a:schemeClr val="bg1"/>
                </a:solidFill>
                <a:latin typeface="Calibri" pitchFamily="34" charset="0"/>
              </a:rPr>
            </a:br>
            <a:r>
              <a:rPr lang="en-US" sz="3200" dirty="0" smtClean="0">
                <a:solidFill>
                  <a:schemeClr val="bg1"/>
                </a:solidFill>
                <a:latin typeface="Calibri" pitchFamily="34" charset="0"/>
              </a:rPr>
              <a:t>If mutation prevents checkpoint proteins from being produced, cells divide </a:t>
            </a:r>
            <a:r>
              <a:rPr lang="en-US" sz="3200" b="1" i="1" dirty="0" smtClean="0">
                <a:solidFill>
                  <a:schemeClr val="bg1"/>
                </a:solidFill>
                <a:latin typeface="Calibri" pitchFamily="34" charset="0"/>
              </a:rPr>
              <a:t>uncontrollably</a:t>
            </a:r>
            <a:r>
              <a:rPr lang="en-US" sz="3200" dirty="0">
                <a:solidFill>
                  <a:schemeClr val="bg1"/>
                </a:solidFill>
                <a:latin typeface="Calibri" pitchFamily="34" charset="0"/>
              </a:rPr>
              <a:t/>
            </a:r>
            <a:br>
              <a:rPr lang="en-US" sz="3200" dirty="0">
                <a:solidFill>
                  <a:schemeClr val="bg1"/>
                </a:solidFill>
                <a:latin typeface="Calibri" pitchFamily="34" charset="0"/>
              </a:rPr>
            </a:br>
            <a:r>
              <a:rPr lang="en-US" sz="3200" dirty="0" smtClean="0">
                <a:solidFill>
                  <a:schemeClr val="bg1"/>
                </a:solidFill>
                <a:latin typeface="Calibri" pitchFamily="34" charset="0"/>
              </a:rPr>
              <a:t>* </a:t>
            </a:r>
            <a:r>
              <a:rPr lang="en-US" sz="2900" dirty="0" smtClean="0">
                <a:solidFill>
                  <a:schemeClr val="bg1"/>
                </a:solidFill>
                <a:latin typeface="Calibri" pitchFamily="34" charset="0"/>
              </a:rPr>
              <a:t>Out-of-control cells keep dividing, forming </a:t>
            </a:r>
            <a:r>
              <a:rPr lang="en-US" sz="2900" dirty="0">
                <a:solidFill>
                  <a:schemeClr val="bg1"/>
                </a:solidFill>
                <a:latin typeface="Calibri" pitchFamily="34" charset="0"/>
              </a:rPr>
              <a:t>a </a:t>
            </a:r>
            <a:r>
              <a:rPr lang="en-CA" sz="2900" b="1" dirty="0" smtClean="0">
                <a:solidFill>
                  <a:schemeClr val="bg1"/>
                </a:solidFill>
                <a:latin typeface="Calibri" pitchFamily="34" charset="0"/>
              </a:rPr>
              <a:t>tumour</a:t>
            </a:r>
            <a:r>
              <a:rPr lang="en-US" sz="2900" dirty="0">
                <a:solidFill>
                  <a:schemeClr val="bg1"/>
                </a:solidFill>
                <a:latin typeface="Calibri" pitchFamily="34" charset="0"/>
              </a:rPr>
              <a:t/>
            </a:r>
            <a:br>
              <a:rPr lang="en-US" sz="2900" dirty="0">
                <a:solidFill>
                  <a:schemeClr val="bg1"/>
                </a:solidFill>
                <a:latin typeface="Calibri" pitchFamily="34" charset="0"/>
              </a:rPr>
            </a:br>
            <a:r>
              <a:rPr lang="en-US" sz="2900" dirty="0">
                <a:solidFill>
                  <a:schemeClr val="bg1"/>
                </a:solidFill>
                <a:latin typeface="Calibri" pitchFamily="34" charset="0"/>
              </a:rPr>
              <a:t>* Healthy cells become </a:t>
            </a:r>
            <a:r>
              <a:rPr lang="en-US" sz="2900" b="1" dirty="0">
                <a:solidFill>
                  <a:srgbClr val="FF0000"/>
                </a:solidFill>
                <a:latin typeface="Calibri" pitchFamily="34" charset="0"/>
              </a:rPr>
              <a:t>cancer</a:t>
            </a:r>
            <a:r>
              <a:rPr lang="en-US" sz="2900" b="1" dirty="0">
                <a:solidFill>
                  <a:schemeClr val="bg1"/>
                </a:solidFill>
                <a:latin typeface="Calibri" pitchFamily="34" charset="0"/>
              </a:rPr>
              <a:t> cells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c9_u2c5_p161_fig5_14"/>
          <p:cNvPicPr>
            <a:picLocks noChangeAspect="1" noChangeArrowheads="1"/>
          </p:cNvPicPr>
          <p:nvPr/>
        </p:nvPicPr>
        <p:blipFill>
          <a:blip r:embed="rId3" cstate="screen"/>
          <a:srcRect/>
          <a:stretch>
            <a:fillRect/>
          </a:stretch>
        </p:blipFill>
        <p:spPr bwMode="auto">
          <a:xfrm>
            <a:off x="395288" y="1031875"/>
            <a:ext cx="8353425" cy="4794250"/>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6013" y="2420938"/>
            <a:ext cx="7056437" cy="1800225"/>
          </a:xfrm>
        </p:spPr>
        <p:txBody>
          <a:bodyPr/>
          <a:lstStyle/>
          <a:p>
            <a:pPr algn="l"/>
            <a:r>
              <a:rPr lang="en-US" sz="3200" dirty="0">
                <a:solidFill>
                  <a:schemeClr val="bg1"/>
                </a:solidFill>
                <a:latin typeface="Calibri" pitchFamily="34" charset="0"/>
              </a:rPr>
              <a:t>Cancer </a:t>
            </a:r>
            <a:r>
              <a:rPr lang="en-US" sz="3200" dirty="0" smtClean="0">
                <a:solidFill>
                  <a:schemeClr val="bg1"/>
                </a:solidFill>
                <a:latin typeface="Calibri" pitchFamily="34" charset="0"/>
              </a:rPr>
              <a:t>cells do not function normally.  They just get in the way and block normal cells from functioning.</a:t>
            </a:r>
            <a:endParaRPr lang="en-US" sz="29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116013" y="2420938"/>
            <a:ext cx="7056437" cy="1800225"/>
          </a:xfrm>
        </p:spPr>
        <p:txBody>
          <a:bodyPr/>
          <a:lstStyle/>
          <a:p>
            <a:pPr algn="l"/>
            <a:r>
              <a:rPr lang="en-CA" sz="2900" dirty="0">
                <a:solidFill>
                  <a:schemeClr val="bg1"/>
                </a:solidFill>
                <a:latin typeface="Calibri" pitchFamily="34" charset="0"/>
              </a:rPr>
              <a:t>A tumour becomes “</a:t>
            </a:r>
            <a:r>
              <a:rPr lang="en-CA" sz="2900" b="1" i="1" dirty="0">
                <a:solidFill>
                  <a:schemeClr val="bg1"/>
                </a:solidFill>
                <a:latin typeface="Calibri" pitchFamily="34" charset="0"/>
              </a:rPr>
              <a:t>malignant</a:t>
            </a:r>
            <a:r>
              <a:rPr lang="en-CA" sz="2900" dirty="0">
                <a:solidFill>
                  <a:schemeClr val="bg1"/>
                </a:solidFill>
                <a:latin typeface="Calibri" pitchFamily="34" charset="0"/>
              </a:rPr>
              <a:t>” when cancer cells </a:t>
            </a:r>
            <a:r>
              <a:rPr lang="en-CA" sz="2900" dirty="0" smtClean="0">
                <a:solidFill>
                  <a:schemeClr val="bg1"/>
                </a:solidFill>
                <a:latin typeface="Calibri" pitchFamily="34" charset="0"/>
              </a:rPr>
              <a:t>break </a:t>
            </a:r>
            <a:r>
              <a:rPr lang="en-CA" sz="2900" dirty="0">
                <a:solidFill>
                  <a:schemeClr val="bg1"/>
                </a:solidFill>
                <a:latin typeface="Calibri" pitchFamily="34" charset="0"/>
              </a:rPr>
              <a:t>off and flow into the blood stream – spreading through the body</a:t>
            </a:r>
            <a:r>
              <a:rPr lang="en-CA" sz="2900" dirty="0" smtClean="0">
                <a:solidFill>
                  <a:schemeClr val="bg1"/>
                </a:solidFill>
                <a:latin typeface="Calibri" pitchFamily="34" charset="0"/>
              </a:rPr>
              <a:t>.  This becomes difficult to treat.</a:t>
            </a:r>
            <a:endParaRPr lang="en-US" sz="2900" dirty="0">
              <a:solidFill>
                <a:schemeClr val="bg1"/>
              </a:solidFill>
              <a:latin typeface="Calibri" pitchFamily="34" charset="0"/>
            </a:endParaRPr>
          </a:p>
        </p:txBody>
      </p:sp>
      <p:sp>
        <p:nvSpPr>
          <p:cNvPr id="3" name="TextBox 2"/>
          <p:cNvSpPr txBox="1"/>
          <p:nvPr/>
        </p:nvSpPr>
        <p:spPr>
          <a:xfrm>
            <a:off x="1214414" y="4714884"/>
            <a:ext cx="2646878" cy="369332"/>
          </a:xfrm>
          <a:prstGeom prst="rect">
            <a:avLst/>
          </a:prstGeom>
          <a:noFill/>
        </p:spPr>
        <p:txBody>
          <a:bodyPr wrap="none" rtlCol="0">
            <a:spAutoFit/>
          </a:bodyPr>
          <a:lstStyle/>
          <a:p>
            <a:r>
              <a:rPr lang="en-CA" dirty="0" smtClean="0">
                <a:solidFill>
                  <a:srgbClr val="FF0000"/>
                </a:solidFill>
                <a:hlinkClick r:id="rId3"/>
              </a:rPr>
              <a:t>What is cancer?  [video]</a:t>
            </a:r>
            <a:endParaRPr lang="en-CA"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132</Words>
  <Application>Microsoft Office PowerPoint</Application>
  <PresentationFormat>On-screen Show (4:3)</PresentationFormat>
  <Paragraphs>21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Cancer</vt:lpstr>
      <vt:lpstr>“About 2,075 young people in Canada between 15 and 29 years of age are diagnosed each year with cancer and about 326 deaths per year in that age group. The five-year survival for this age group is 85 per cent — a five per cent increase from 1992 to 1995.”  - Canadian Cancer Society statistics reported by CBC on April 16th, 2009 -</vt:lpstr>
      <vt:lpstr>What is it?</vt:lpstr>
      <vt:lpstr> Checkpoints in the cell cycle usually stop division if: * The cell is lacking nutrients * DNA Replication did not occur or is not finished * The DNA is damaged</vt:lpstr>
      <vt:lpstr>Slide 5</vt:lpstr>
      <vt:lpstr> If mutation prevents checkpoint proteins from being produced, cells divide uncontrollably * Out-of-control cells keep dividing, forming a tumour * Healthy cells become cancer cells</vt:lpstr>
      <vt:lpstr>Slide 7</vt:lpstr>
      <vt:lpstr>Cancer cells do not function normally.  They just get in the way and block normal cells from functioning.</vt:lpstr>
      <vt:lpstr>A tumour becomes “malignant” when cancer cells break off and flow into the blood stream – spreading through the body.  This becomes difficult to treat.</vt:lpstr>
      <vt:lpstr>Slide 10</vt:lpstr>
      <vt:lpstr>HOMEWORK:  Read p. 159 – 161</vt:lpstr>
    </vt:vector>
  </TitlesOfParts>
  <Company>Delta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dc:title>
  <dc:creator>DSD37</dc:creator>
  <cp:lastModifiedBy>Whisko</cp:lastModifiedBy>
  <cp:revision>19</cp:revision>
  <dcterms:created xsi:type="dcterms:W3CDTF">2008-01-29T17:16:58Z</dcterms:created>
  <dcterms:modified xsi:type="dcterms:W3CDTF">2010-04-16T07:54:28Z</dcterms:modified>
</cp:coreProperties>
</file>