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92" r:id="rId2"/>
  </p:sldMasterIdLst>
  <p:notesMasterIdLst>
    <p:notesMasterId r:id="rId26"/>
  </p:notesMasterIdLst>
  <p:sldIdLst>
    <p:sldId id="256" r:id="rId3"/>
    <p:sldId id="265" r:id="rId4"/>
    <p:sldId id="297" r:id="rId5"/>
    <p:sldId id="293" r:id="rId6"/>
    <p:sldId id="267" r:id="rId7"/>
    <p:sldId id="268" r:id="rId8"/>
    <p:sldId id="269" r:id="rId9"/>
    <p:sldId id="295" r:id="rId10"/>
    <p:sldId id="289" r:id="rId11"/>
    <p:sldId id="291" r:id="rId12"/>
    <p:sldId id="290" r:id="rId13"/>
    <p:sldId id="271" r:id="rId14"/>
    <p:sldId id="278" r:id="rId15"/>
    <p:sldId id="296" r:id="rId16"/>
    <p:sldId id="292" r:id="rId17"/>
    <p:sldId id="300" r:id="rId18"/>
    <p:sldId id="303" r:id="rId19"/>
    <p:sldId id="280" r:id="rId20"/>
    <p:sldId id="304" r:id="rId21"/>
    <p:sldId id="285" r:id="rId22"/>
    <p:sldId id="305" r:id="rId23"/>
    <p:sldId id="302" r:id="rId24"/>
    <p:sldId id="30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35B428-07C6-401A-B790-5381BE3FBCB6}" v="4" dt="2021-11-15T04:31:32.0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8" autoAdjust="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480" y="16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on Harnik" userId="1ebcbbd8-47b1-46b8-8efc-bb103878f2cf" providerId="ADAL" clId="{C435B428-07C6-401A-B790-5381BE3FBCB6}"/>
    <pc:docChg chg="addSld modSld">
      <pc:chgData name="Sharon Harnik" userId="1ebcbbd8-47b1-46b8-8efc-bb103878f2cf" providerId="ADAL" clId="{C435B428-07C6-401A-B790-5381BE3FBCB6}" dt="2021-11-15T04:31:32.042" v="3" actId="1076"/>
      <pc:docMkLst>
        <pc:docMk/>
      </pc:docMkLst>
      <pc:sldChg chg="modSp">
        <pc:chgData name="Sharon Harnik" userId="1ebcbbd8-47b1-46b8-8efc-bb103878f2cf" providerId="ADAL" clId="{C435B428-07C6-401A-B790-5381BE3FBCB6}" dt="2021-11-15T04:31:32.042" v="3" actId="1076"/>
        <pc:sldMkLst>
          <pc:docMk/>
          <pc:sldMk cId="4079427593" sldId="293"/>
        </pc:sldMkLst>
        <pc:picChg chg="mod">
          <ac:chgData name="Sharon Harnik" userId="1ebcbbd8-47b1-46b8-8efc-bb103878f2cf" providerId="ADAL" clId="{C435B428-07C6-401A-B790-5381BE3FBCB6}" dt="2021-11-15T04:31:32.042" v="3" actId="1076"/>
          <ac:picMkLst>
            <pc:docMk/>
            <pc:sldMk cId="4079427593" sldId="293"/>
            <ac:picMk id="4" creationId="{00000000-0000-0000-0000-000000000000}"/>
          </ac:picMkLst>
        </pc:picChg>
      </pc:sldChg>
      <pc:sldChg chg="add">
        <pc:chgData name="Sharon Harnik" userId="1ebcbbd8-47b1-46b8-8efc-bb103878f2cf" providerId="ADAL" clId="{C435B428-07C6-401A-B790-5381BE3FBCB6}" dt="2021-11-15T04:31:07.247" v="0"/>
        <pc:sldMkLst>
          <pc:docMk/>
          <pc:sldMk cId="2731518400" sldId="29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7D80B-3A70-421C-B2BA-361F90107753}" type="datetimeFigureOut">
              <a:rPr lang="en-CA" smtClean="0"/>
              <a:t>2021-11-14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860BB-59E3-494E-B627-EB685E9F9E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465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8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39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12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77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15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00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09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03CEC41E-48BD-4881-B6FF-D82EEBBCD90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56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89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032D-BFE9-4DB7-87B1-25DB54C5CA33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FA8EC-7A35-4184-AA22-BA471FE08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51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032D-BFE9-4DB7-87B1-25DB54C5CA33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FA8EC-7A35-4184-AA22-BA471FE08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4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71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032D-BFE9-4DB7-87B1-25DB54C5CA33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FA8EC-7A35-4184-AA22-BA471FE08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7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032D-BFE9-4DB7-87B1-25DB54C5CA33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FA8EC-7A35-4184-AA22-BA471FE08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16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032D-BFE9-4DB7-87B1-25DB54C5CA33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FA8EC-7A35-4184-AA22-BA471FE08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70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032D-BFE9-4DB7-87B1-25DB54C5CA33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FA8EC-7A35-4184-AA22-BA471FE08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214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032D-BFE9-4DB7-87B1-25DB54C5CA33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FA8EC-7A35-4184-AA22-BA471FE08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59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032D-BFE9-4DB7-87B1-25DB54C5CA33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FA8EC-7A35-4184-AA22-BA471FE08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46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032D-BFE9-4DB7-87B1-25DB54C5CA33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FA8EC-7A35-4184-AA22-BA471FE08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749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032D-BFE9-4DB7-87B1-25DB54C5CA33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FA8EC-7A35-4184-AA22-BA471FE08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17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032D-BFE9-4DB7-87B1-25DB54C5CA33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FA8EC-7A35-4184-AA22-BA471FE08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15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90ACF-AF29-4C05-A1F0-CE1081CA1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56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64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9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1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4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12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69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0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6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E032D-BFE9-4DB7-87B1-25DB54C5CA33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FA8EC-7A35-4184-AA22-BA471FE08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2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2499592"/>
            <a:ext cx="7196328" cy="1470025"/>
          </a:xfrm>
        </p:spPr>
        <p:txBody>
          <a:bodyPr/>
          <a:lstStyle/>
          <a:p>
            <a:r>
              <a:rPr lang="en-US" dirty="0"/>
              <a:t>Nutrient Cycles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8628" y="3969617"/>
            <a:ext cx="5087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nutrients are essential for life?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0358" y="5041232"/>
            <a:ext cx="6160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92D050"/>
                </a:solidFill>
              </a:rPr>
              <a:t>CARBON		NITROGEN		PHOSPHORUS</a:t>
            </a:r>
          </a:p>
        </p:txBody>
      </p:sp>
    </p:spTree>
    <p:extLst>
      <p:ext uri="{BB962C8B-B14F-4D97-AF65-F5344CB8AC3E}">
        <p14:creationId xmlns:p14="http://schemas.microsoft.com/office/powerpoint/2010/main" val="269721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br>
              <a:rPr lang="en-CA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509713"/>
            <a:ext cx="47625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313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Human Activities influencing Green House Gases in Atmosphere</a:t>
            </a:r>
            <a:endParaRPr lang="en-US" dirty="0"/>
          </a:p>
        </p:txBody>
      </p:sp>
      <p:pic>
        <p:nvPicPr>
          <p:cNvPr id="3074" name="Picture 2" descr="http://s3.amazonaws.com/kidzworld_photo/images/2015521/11dd83ec-348e-4821-ad77-33280485232e/greenhouse-effect-articl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831181"/>
            <a:ext cx="6350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995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excess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Earth’s surface temperature has increased between 0.56</a:t>
            </a:r>
            <a:r>
              <a:rPr lang="en-US" baseline="30000" dirty="0"/>
              <a:t>o</a:t>
            </a:r>
            <a:r>
              <a:rPr lang="en-US" dirty="0"/>
              <a:t>C and 0.92</a:t>
            </a:r>
            <a:r>
              <a:rPr lang="en-US" baseline="30000" dirty="0"/>
              <a:t>o</a:t>
            </a:r>
            <a:r>
              <a:rPr lang="en-US" dirty="0"/>
              <a:t>C in the past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100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years</a:t>
            </a:r>
          </a:p>
          <a:p>
            <a:r>
              <a:rPr lang="en-US" dirty="0"/>
              <a:t>Small change but big deal because Earth’s climate is a system</a:t>
            </a:r>
          </a:p>
          <a:p>
            <a:r>
              <a:rPr lang="en-US" dirty="0"/>
              <a:t>So a change is one aspect (temperature) result in changes to other aspects such as precipitation levels,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cap="all" dirty="0">
                <a:solidFill>
                  <a:srgbClr val="FF0000"/>
                </a:solidFill>
              </a:rPr>
              <a:t>wind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patterns, </a:t>
            </a:r>
            <a:r>
              <a:rPr lang="en-US" u="sng" dirty="0"/>
              <a:t>storm severity</a:t>
            </a:r>
          </a:p>
          <a:p>
            <a:r>
              <a:rPr lang="en-US" i="1" cap="all" dirty="0">
                <a:solidFill>
                  <a:srgbClr val="FF0000"/>
                </a:solidFill>
              </a:rPr>
              <a:t>list examples that follow!</a:t>
            </a:r>
          </a:p>
        </p:txBody>
      </p:sp>
    </p:spTree>
    <p:extLst>
      <p:ext uri="{BB962C8B-B14F-4D97-AF65-F5344CB8AC3E}">
        <p14:creationId xmlns:p14="http://schemas.microsoft.com/office/powerpoint/2010/main" val="319937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$Portage Glacier Me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06645"/>
            <a:ext cx="9143999" cy="46001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8778" y="783739"/>
            <a:ext cx="6533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OF CLIMATE CHANGE AND/OR GLOBAL WARMING</a:t>
            </a:r>
          </a:p>
        </p:txBody>
      </p:sp>
    </p:spTree>
    <p:extLst>
      <p:ext uri="{BB962C8B-B14F-4D97-AF65-F5344CB8AC3E}">
        <p14:creationId xmlns:p14="http://schemas.microsoft.com/office/powerpoint/2010/main" val="3642059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071617 Louisiana sea level ris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2" y="1282031"/>
            <a:ext cx="9061858" cy="519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854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33800" y="3429000"/>
            <a:ext cx="4038600" cy="3030538"/>
          </a:xfrm>
          <a:noFill/>
        </p:spPr>
      </p:pic>
      <p:pic>
        <p:nvPicPr>
          <p:cNvPr id="26628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81400" y="1447800"/>
            <a:ext cx="3527425" cy="2185988"/>
          </a:xfrm>
          <a:noFill/>
        </p:spPr>
      </p:pic>
      <p:pic>
        <p:nvPicPr>
          <p:cNvPr id="2662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4800" y="1524000"/>
            <a:ext cx="3429000" cy="2974975"/>
          </a:xfrm>
        </p:spPr>
      </p:pic>
      <p:pic>
        <p:nvPicPr>
          <p:cNvPr id="26630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219200" y="4343400"/>
            <a:ext cx="2916238" cy="2187575"/>
          </a:xfrm>
          <a:noFill/>
        </p:spPr>
      </p:pic>
      <p:sp>
        <p:nvSpPr>
          <p:cNvPr id="26631" name="Text Box 11"/>
          <p:cNvSpPr txBox="1">
            <a:spLocks noChangeArrowheads="1"/>
          </p:cNvSpPr>
          <p:nvPr/>
        </p:nvSpPr>
        <p:spPr bwMode="auto">
          <a:xfrm>
            <a:off x="1828800" y="35814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Tropical Storm</a:t>
            </a:r>
          </a:p>
        </p:txBody>
      </p:sp>
      <p:sp>
        <p:nvSpPr>
          <p:cNvPr id="26632" name="Text Box 12"/>
          <p:cNvSpPr txBox="1">
            <a:spLocks noChangeArrowheads="1"/>
          </p:cNvSpPr>
          <p:nvPr/>
        </p:nvSpPr>
        <p:spPr bwMode="auto">
          <a:xfrm>
            <a:off x="3886200" y="16002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Cat. 5 Hurricane</a:t>
            </a:r>
          </a:p>
        </p:txBody>
      </p:sp>
      <p:sp>
        <p:nvSpPr>
          <p:cNvPr id="26633" name="Text Box 13"/>
          <p:cNvSpPr txBox="1">
            <a:spLocks noChangeArrowheads="1"/>
          </p:cNvSpPr>
          <p:nvPr/>
        </p:nvSpPr>
        <p:spPr bwMode="auto">
          <a:xfrm>
            <a:off x="7086600" y="3733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34" name="Text Box 14"/>
          <p:cNvSpPr txBox="1">
            <a:spLocks noChangeArrowheads="1"/>
          </p:cNvSpPr>
          <p:nvPr/>
        </p:nvSpPr>
        <p:spPr bwMode="auto">
          <a:xfrm rot="-5400000">
            <a:off x="6727825" y="5387975"/>
            <a:ext cx="4889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Tornado</a:t>
            </a:r>
          </a:p>
        </p:txBody>
      </p:sp>
      <p:sp>
        <p:nvSpPr>
          <p:cNvPr id="26635" name="Text Box 15"/>
          <p:cNvSpPr txBox="1">
            <a:spLocks noChangeArrowheads="1"/>
          </p:cNvSpPr>
          <p:nvPr/>
        </p:nvSpPr>
        <p:spPr bwMode="auto">
          <a:xfrm>
            <a:off x="1295400" y="61722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Cyclone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0" y="3810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Severe Storms</a:t>
            </a:r>
          </a:p>
        </p:txBody>
      </p:sp>
    </p:spTree>
    <p:extLst>
      <p:ext uri="{BB962C8B-B14F-4D97-AF65-F5344CB8AC3E}">
        <p14:creationId xmlns:p14="http://schemas.microsoft.com/office/powerpoint/2010/main" val="3631839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CA" dirty="0"/>
            </a:br>
            <a:r>
              <a:rPr lang="en-CA" dirty="0"/>
              <a:t>Watch Video: Keeping up with Carbon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4643" y="2226366"/>
            <a:ext cx="7056783" cy="2494722"/>
          </a:xfrm>
        </p:spPr>
        <p:txBody>
          <a:bodyPr/>
          <a:lstStyle/>
          <a:p>
            <a:pPr marL="0" indent="0">
              <a:buNone/>
            </a:pPr>
            <a:r>
              <a:rPr lang="en-CA" b="1" dirty="0"/>
              <a:t>Task read additional notes Handout</a:t>
            </a:r>
          </a:p>
          <a:p>
            <a:r>
              <a:rPr lang="en-CA" dirty="0"/>
              <a:t>Complete questions that follow </a:t>
            </a:r>
          </a:p>
          <a:p>
            <a:r>
              <a:rPr lang="en-CA" dirty="0"/>
              <a:t>Use your notes/handout/internet</a:t>
            </a:r>
          </a:p>
        </p:txBody>
      </p:sp>
    </p:spTree>
    <p:extLst>
      <p:ext uri="{BB962C8B-B14F-4D97-AF65-F5344CB8AC3E}">
        <p14:creationId xmlns:p14="http://schemas.microsoft.com/office/powerpoint/2010/main" val="928895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6348" y="2524539"/>
            <a:ext cx="76531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Nitrogen is used by organisms to make </a:t>
            </a:r>
            <a:r>
              <a:rPr lang="en-US" dirty="0">
                <a:solidFill>
                  <a:srgbClr val="FF0000"/>
                </a:solidFill>
              </a:rPr>
              <a:t>PROTEINS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It makes up </a:t>
            </a:r>
            <a:r>
              <a:rPr lang="en-US" dirty="0">
                <a:solidFill>
                  <a:srgbClr val="FF0000"/>
                </a:solidFill>
              </a:rPr>
              <a:t>78% </a:t>
            </a:r>
            <a:r>
              <a:rPr lang="en-US" dirty="0"/>
              <a:t>of the air but most living things can’t use nitrogen (N</a:t>
            </a:r>
            <a:r>
              <a:rPr lang="en-US" baseline="-25000" dirty="0"/>
              <a:t>2</a:t>
            </a:r>
            <a:r>
              <a:rPr lang="en-US" dirty="0"/>
              <a:t>) gas from the air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Plants get nitrogen from </a:t>
            </a:r>
            <a:r>
              <a:rPr lang="en-US" cap="all" dirty="0">
                <a:solidFill>
                  <a:srgbClr val="FF0000"/>
                </a:solidFill>
              </a:rPr>
              <a:t>the soil </a:t>
            </a:r>
            <a:r>
              <a:rPr lang="en-US" dirty="0"/>
              <a:t>after it has been changed to forms that plants can use such as </a:t>
            </a:r>
            <a:r>
              <a:rPr lang="en-US" cap="all" dirty="0">
                <a:solidFill>
                  <a:srgbClr val="FF0000"/>
                </a:solidFill>
              </a:rPr>
              <a:t>nitrates</a:t>
            </a:r>
            <a:r>
              <a:rPr lang="en-US" dirty="0"/>
              <a:t>.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Special </a:t>
            </a:r>
            <a:r>
              <a:rPr lang="en-US" cap="all" dirty="0">
                <a:solidFill>
                  <a:srgbClr val="FF0000"/>
                </a:solidFill>
              </a:rPr>
              <a:t>bacteria</a:t>
            </a:r>
            <a:r>
              <a:rPr lang="en-US" dirty="0"/>
              <a:t> in the soil can change nitrogen into usable forms so plants can absorb the nutrients through their roots.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65970" y="927098"/>
            <a:ext cx="6343672" cy="7098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Nitrogen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439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q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868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76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Phosphorus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Phosphorus is used by organisms as</a:t>
            </a:r>
            <a:r>
              <a:rPr lang="en-US" dirty="0">
                <a:solidFill>
                  <a:schemeClr val="tx1"/>
                </a:solidFill>
              </a:rPr>
              <a:t> they </a:t>
            </a:r>
            <a:r>
              <a:rPr lang="en-US" dirty="0">
                <a:solidFill>
                  <a:srgbClr val="FF0000"/>
                </a:solidFill>
              </a:rPr>
              <a:t>GROW AND DEVELOP</a:t>
            </a:r>
            <a:r>
              <a:rPr lang="en-US" dirty="0"/>
              <a:t> - In DNA and ATP</a:t>
            </a:r>
          </a:p>
          <a:p>
            <a:r>
              <a:rPr lang="en-US" dirty="0"/>
              <a:t>When rocks are broken down due to </a:t>
            </a:r>
            <a:r>
              <a:rPr lang="en-US" dirty="0">
                <a:solidFill>
                  <a:srgbClr val="FF0000"/>
                </a:solidFill>
              </a:rPr>
              <a:t>WEATHERING</a:t>
            </a:r>
            <a:r>
              <a:rPr lang="en-US" dirty="0"/>
              <a:t> and erosion, phosphorus is released into the soil and water</a:t>
            </a:r>
          </a:p>
          <a:p>
            <a:r>
              <a:rPr lang="en-US" dirty="0"/>
              <a:t>Plants </a:t>
            </a:r>
            <a:r>
              <a:rPr lang="en-US" dirty="0">
                <a:solidFill>
                  <a:srgbClr val="FF0000"/>
                </a:solidFill>
              </a:rPr>
              <a:t>ABSORB</a:t>
            </a:r>
            <a:r>
              <a:rPr lang="en-US" dirty="0"/>
              <a:t> the phosphorus and animals obtain it when they eat the plants or other animals that eat the plants</a:t>
            </a:r>
          </a:p>
          <a:p>
            <a:r>
              <a:rPr lang="en-US" dirty="0"/>
              <a:t>Usable forms of phosphorus are </a:t>
            </a:r>
            <a:r>
              <a:rPr lang="en-US" dirty="0">
                <a:solidFill>
                  <a:srgbClr val="FF0000"/>
                </a:solidFill>
              </a:rPr>
              <a:t>PHOSPHATES</a:t>
            </a:r>
          </a:p>
          <a:p>
            <a:r>
              <a:rPr lang="en-US" dirty="0">
                <a:solidFill>
                  <a:srgbClr val="FF0000"/>
                </a:solidFill>
              </a:rPr>
              <a:t>DECOMPOSERS</a:t>
            </a:r>
            <a:r>
              <a:rPr lang="en-US" dirty="0"/>
              <a:t> return phosphorus to the soil and water as they break down dead organisms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74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Carbon is the most abundant element on earth, it moves through the earth’s spheres in many forms</a:t>
            </a:r>
          </a:p>
          <a:p>
            <a:r>
              <a:rPr lang="en-US" dirty="0"/>
              <a:t>Carbon dioxide (CO</a:t>
            </a:r>
            <a:r>
              <a:rPr lang="en-US" baseline="-25000" dirty="0"/>
              <a:t>2</a:t>
            </a:r>
            <a:r>
              <a:rPr lang="en-US" dirty="0"/>
              <a:t>) gas moves from </a:t>
            </a:r>
            <a:r>
              <a:rPr lang="en-US" cap="all" dirty="0">
                <a:solidFill>
                  <a:srgbClr val="FF0000"/>
                </a:solidFill>
              </a:rPr>
              <a:t>atmosphere </a:t>
            </a:r>
            <a:r>
              <a:rPr lang="en-US" dirty="0"/>
              <a:t>and </a:t>
            </a:r>
            <a:r>
              <a:rPr lang="en-US" cap="all" dirty="0">
                <a:solidFill>
                  <a:srgbClr val="FF0000"/>
                </a:solidFill>
              </a:rPr>
              <a:t>biosphere </a:t>
            </a:r>
            <a:r>
              <a:rPr lang="en-US" dirty="0"/>
              <a:t>and back again through photosynthesis and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cap="all" dirty="0">
                <a:solidFill>
                  <a:srgbClr val="FF0000"/>
                </a:solidFill>
              </a:rPr>
              <a:t>cellular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respiration </a:t>
            </a:r>
          </a:p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also moves back to the atmosphere when organisms</a:t>
            </a:r>
            <a:r>
              <a:rPr lang="en-US" cap="all" dirty="0">
                <a:solidFill>
                  <a:srgbClr val="00B050"/>
                </a:solidFill>
              </a:rPr>
              <a:t> </a:t>
            </a:r>
            <a:r>
              <a:rPr lang="en-US" cap="all" dirty="0">
                <a:solidFill>
                  <a:srgbClr val="FF0000"/>
                </a:solidFill>
              </a:rPr>
              <a:t>die </a:t>
            </a:r>
            <a:r>
              <a:rPr lang="en-US" dirty="0"/>
              <a:t>and their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cap="all" dirty="0">
                <a:solidFill>
                  <a:srgbClr val="FF0000"/>
                </a:solidFill>
              </a:rPr>
              <a:t>bodies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decompose</a:t>
            </a:r>
          </a:p>
          <a:p>
            <a:r>
              <a:rPr lang="en-US" dirty="0"/>
              <a:t>CO</a:t>
            </a:r>
            <a:r>
              <a:rPr lang="en-US" baseline="-25000" dirty="0"/>
              <a:t>2  </a:t>
            </a:r>
            <a:r>
              <a:rPr lang="en-US" dirty="0"/>
              <a:t>continually leaves the atmosphere when it is </a:t>
            </a:r>
            <a:r>
              <a:rPr lang="en-US" cap="all" dirty="0">
                <a:solidFill>
                  <a:srgbClr val="FF0000"/>
                </a:solidFill>
              </a:rPr>
              <a:t>dissolved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into the hydrosphere where it then becomes available to aquatic organisms </a:t>
            </a:r>
          </a:p>
        </p:txBody>
      </p:sp>
    </p:spTree>
    <p:extLst>
      <p:ext uri="{BB962C8B-B14F-4D97-AF65-F5344CB8AC3E}">
        <p14:creationId xmlns:p14="http://schemas.microsoft.com/office/powerpoint/2010/main" val="267011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Phosphorus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938" y="1966511"/>
            <a:ext cx="6366679" cy="439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0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impact on Nitrogen and Phosphorus Cycles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7612064" cy="4550087"/>
          </a:xfrm>
        </p:spPr>
        <p:txBody>
          <a:bodyPr/>
          <a:lstStyle/>
          <a:p>
            <a:r>
              <a:rPr lang="en-US" dirty="0"/>
              <a:t>We dramatically increase nitrogen in the atmosphere by burning </a:t>
            </a:r>
            <a:r>
              <a:rPr lang="en-US" dirty="0">
                <a:solidFill>
                  <a:srgbClr val="FF0000"/>
                </a:solidFill>
              </a:rPr>
              <a:t>FOSSIL FUELS </a:t>
            </a:r>
            <a:r>
              <a:rPr lang="en-US" dirty="0"/>
              <a:t> These substances mix with water in clouds to produce </a:t>
            </a:r>
            <a:r>
              <a:rPr lang="en-US" dirty="0">
                <a:solidFill>
                  <a:srgbClr val="FF0000"/>
                </a:solidFill>
              </a:rPr>
              <a:t>ACID RAIN</a:t>
            </a:r>
            <a:r>
              <a:rPr lang="en-US" dirty="0"/>
              <a:t>- HNO</a:t>
            </a:r>
            <a:r>
              <a:rPr lang="en-US" baseline="-25000" dirty="0"/>
              <a:t>3</a:t>
            </a:r>
          </a:p>
          <a:p>
            <a:r>
              <a:rPr lang="en-US" dirty="0"/>
              <a:t>Farmers and gardeners use </a:t>
            </a:r>
            <a:r>
              <a:rPr lang="en-US" dirty="0">
                <a:solidFill>
                  <a:srgbClr val="FF0000"/>
                </a:solidFill>
              </a:rPr>
              <a:t>FERTILIZERS </a:t>
            </a:r>
            <a:r>
              <a:rPr lang="en-US" dirty="0"/>
              <a:t>(which contain nitrates and phosphates) to enhance the </a:t>
            </a:r>
            <a:r>
              <a:rPr lang="en-US" dirty="0">
                <a:solidFill>
                  <a:srgbClr val="FF0000"/>
                </a:solidFill>
              </a:rPr>
              <a:t>GROWTH </a:t>
            </a:r>
            <a:r>
              <a:rPr lang="en-US" dirty="0"/>
              <a:t>of their plants but not all the nutrients in the fertilizers are used and some stays in the </a:t>
            </a:r>
            <a:r>
              <a:rPr lang="en-US" dirty="0">
                <a:solidFill>
                  <a:srgbClr val="FF0000"/>
                </a:solidFill>
              </a:rPr>
              <a:t>SOIL.</a:t>
            </a:r>
          </a:p>
          <a:p>
            <a:r>
              <a:rPr lang="en-US" dirty="0"/>
              <a:t>When the soil is watered or it rains, excess nutrient are carried by </a:t>
            </a:r>
            <a:r>
              <a:rPr lang="en-US" dirty="0">
                <a:solidFill>
                  <a:srgbClr val="FF0000"/>
                </a:solidFill>
              </a:rPr>
              <a:t>RUN-OFF</a:t>
            </a:r>
            <a:r>
              <a:rPr lang="en-US" dirty="0"/>
              <a:t> to ponds, rivers, lakes, oceans which can cause an </a:t>
            </a:r>
            <a:r>
              <a:rPr lang="en-US" dirty="0">
                <a:solidFill>
                  <a:srgbClr val="FF0000"/>
                </a:solidFill>
              </a:rPr>
              <a:t>OVERGROWTH OF ALGAE </a:t>
            </a:r>
            <a:r>
              <a:rPr lang="en-US" dirty="0"/>
              <a:t>(Eutrophication) and death of many aquatic organisms.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33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http://www.wheatleyriver.ca/wp-content/uploads/2011/02/Eutrphication.jpghttp://www.wheatleyriver.caw-content/uploads/2011/02/Eutrphication.jpg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http://www.wheatleyriver.ca/wp-content/uploads/2011/02/Eutrphi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44" y="523720"/>
            <a:ext cx="8377578" cy="584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724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887" y="2489200"/>
            <a:ext cx="7076460" cy="3530600"/>
          </a:xfrm>
        </p:spPr>
        <p:txBody>
          <a:bodyPr>
            <a:normAutofit/>
          </a:bodyPr>
          <a:lstStyle/>
          <a:p>
            <a:r>
              <a:rPr lang="en-US" dirty="0"/>
              <a:t>Phosphates are also found in </a:t>
            </a:r>
            <a:r>
              <a:rPr lang="en-US" dirty="0">
                <a:solidFill>
                  <a:srgbClr val="FF0000"/>
                </a:solidFill>
              </a:rPr>
              <a:t>CLEANING PRODUCTS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SUCH AS LAUNDRY DETERGENT</a:t>
            </a:r>
          </a:p>
          <a:p>
            <a:r>
              <a:rPr lang="en-US" dirty="0"/>
              <a:t>Human </a:t>
            </a:r>
            <a:r>
              <a:rPr lang="en-US" dirty="0">
                <a:solidFill>
                  <a:srgbClr val="FF0000"/>
                </a:solidFill>
              </a:rPr>
              <a:t>WASTE</a:t>
            </a:r>
            <a:r>
              <a:rPr lang="en-US" dirty="0"/>
              <a:t> contains high levels of phosphorus</a:t>
            </a:r>
          </a:p>
          <a:p>
            <a:r>
              <a:rPr lang="en-US" dirty="0">
                <a:solidFill>
                  <a:srgbClr val="FF0000"/>
                </a:solidFill>
              </a:rPr>
              <a:t>MINING</a:t>
            </a:r>
            <a:r>
              <a:rPr lang="en-US" dirty="0"/>
              <a:t> of phosphorus from deep underground rocks increases available phosphorus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369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31715-F9B5-4352-9CC8-C58B8505F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Carbon Cycle - Definition, Steps and Examples | Biology Dictionary">
            <a:extLst>
              <a:ext uri="{FF2B5EF4-FFF2-40B4-BE49-F238E27FC236}">
                <a16:creationId xmlns:a16="http://schemas.microsoft.com/office/drawing/2014/main" id="{BE46A3F8-B4E5-4CE0-9396-30125BD235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3087"/>
            <a:ext cx="9144000" cy="716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518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 descr="Image result for carbon cycle diagra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22" y="-528982"/>
            <a:ext cx="9717129" cy="728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427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Stored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cap="all" dirty="0">
                <a:solidFill>
                  <a:srgbClr val="FF0000"/>
                </a:solidFill>
              </a:rPr>
              <a:t>woody</a:t>
            </a:r>
            <a:r>
              <a:rPr lang="en-US" cap="all" dirty="0"/>
              <a:t> </a:t>
            </a:r>
            <a:r>
              <a:rPr lang="en-US" dirty="0"/>
              <a:t>tissues of long-living </a:t>
            </a:r>
            <a:r>
              <a:rPr lang="en-US" cap="all" dirty="0">
                <a:solidFill>
                  <a:srgbClr val="FF0000"/>
                </a:solidFill>
              </a:rPr>
              <a:t>trees</a:t>
            </a:r>
          </a:p>
          <a:p>
            <a:r>
              <a:rPr lang="en-US" dirty="0"/>
              <a:t>Carbon dissolves in the </a:t>
            </a:r>
            <a:r>
              <a:rPr lang="en-US" cap="all" dirty="0">
                <a:solidFill>
                  <a:srgbClr val="FF0000"/>
                </a:solidFill>
              </a:rPr>
              <a:t>oceans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which act as a huge </a:t>
            </a:r>
            <a:r>
              <a:rPr lang="en-US" cap="all" dirty="0">
                <a:solidFill>
                  <a:srgbClr val="FF0000"/>
                </a:solidFill>
              </a:rPr>
              <a:t>reservoir</a:t>
            </a:r>
            <a:r>
              <a:rPr lang="en-US" dirty="0"/>
              <a:t> for carbon </a:t>
            </a:r>
          </a:p>
          <a:p>
            <a:r>
              <a:rPr lang="en-US" dirty="0"/>
              <a:t>In slowly decomposing organisms that become deeply buried in the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cap="all" dirty="0">
                <a:solidFill>
                  <a:srgbClr val="FF0000"/>
                </a:solidFill>
              </a:rPr>
              <a:t>ground</a:t>
            </a:r>
          </a:p>
          <a:p>
            <a:pPr lvl="1"/>
            <a:r>
              <a:rPr lang="en-US" dirty="0"/>
              <a:t>This is the carbon that becomes  </a:t>
            </a:r>
            <a:r>
              <a:rPr lang="en-US" cap="all" dirty="0">
                <a:solidFill>
                  <a:srgbClr val="FF0000"/>
                </a:solidFill>
              </a:rPr>
              <a:t>fossil fuels -coal, oil and natural gas</a:t>
            </a:r>
          </a:p>
          <a:p>
            <a:pPr marL="3492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10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7612064" cy="4567021"/>
          </a:xfrm>
        </p:spPr>
        <p:txBody>
          <a:bodyPr/>
          <a:lstStyle/>
          <a:p>
            <a:r>
              <a:rPr lang="en-US" dirty="0"/>
              <a:t>Amount of CO</a:t>
            </a:r>
            <a:r>
              <a:rPr lang="en-US" baseline="-25000" dirty="0"/>
              <a:t>2 </a:t>
            </a:r>
            <a:r>
              <a:rPr lang="en-US" cap="all" dirty="0">
                <a:solidFill>
                  <a:srgbClr val="FF0000"/>
                </a:solidFill>
              </a:rPr>
              <a:t>used</a:t>
            </a:r>
            <a:r>
              <a:rPr lang="en-US" dirty="0"/>
              <a:t> in photosynthesis and </a:t>
            </a:r>
            <a:r>
              <a:rPr lang="en-US" cap="all" dirty="0">
                <a:solidFill>
                  <a:srgbClr val="FF0000"/>
                </a:solidFill>
              </a:rPr>
              <a:t>given off </a:t>
            </a:r>
            <a:r>
              <a:rPr lang="en-US" dirty="0"/>
              <a:t>by respiration is the same so CO</a:t>
            </a:r>
            <a:r>
              <a:rPr lang="en-US" baseline="-25000" dirty="0"/>
              <a:t>2</a:t>
            </a:r>
            <a:r>
              <a:rPr lang="en-US" dirty="0"/>
              <a:t> is balanced</a:t>
            </a:r>
          </a:p>
          <a:p>
            <a:r>
              <a:rPr lang="en-US" dirty="0"/>
              <a:t>However, when we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cap="all" dirty="0">
                <a:solidFill>
                  <a:srgbClr val="FF0000"/>
                </a:solidFill>
              </a:rPr>
              <a:t>burn</a:t>
            </a:r>
            <a:r>
              <a:rPr lang="en-US" cap="all" dirty="0">
                <a:solidFill>
                  <a:srgbClr val="92D050"/>
                </a:solidFill>
              </a:rPr>
              <a:t> </a:t>
            </a:r>
            <a:r>
              <a:rPr lang="en-US" dirty="0"/>
              <a:t>trees, coal, oil, natural gas for fuel, the carbon stored in these sources is </a:t>
            </a:r>
            <a:r>
              <a:rPr lang="en-US" cap="all" dirty="0">
                <a:solidFill>
                  <a:srgbClr val="FF0000"/>
                </a:solidFill>
              </a:rPr>
              <a:t>released</a:t>
            </a:r>
            <a:r>
              <a:rPr lang="en-US" dirty="0"/>
              <a:t> into the air as CO</a:t>
            </a:r>
            <a:r>
              <a:rPr lang="en-US" baseline="-25000" dirty="0"/>
              <a:t>2</a:t>
            </a:r>
            <a:r>
              <a:rPr lang="en-US" dirty="0"/>
              <a:t> gas</a:t>
            </a:r>
          </a:p>
          <a:p>
            <a:r>
              <a:rPr lang="en-US" dirty="0"/>
              <a:t>This upsets the balance</a:t>
            </a:r>
          </a:p>
          <a:p>
            <a:r>
              <a:rPr lang="en-US" dirty="0"/>
              <a:t>We also have cut down many trees for houses, cities, agriculture, furniture and paper so there are fewer trees that can use the extra CO</a:t>
            </a:r>
            <a:r>
              <a:rPr lang="en-US" baseline="-25000" dirty="0"/>
              <a:t>2</a:t>
            </a:r>
            <a:r>
              <a:rPr lang="en-US" dirty="0"/>
              <a:t> for photosynthesis</a:t>
            </a:r>
          </a:p>
        </p:txBody>
      </p:sp>
    </p:spTree>
    <p:extLst>
      <p:ext uri="{BB962C8B-B14F-4D97-AF65-F5344CB8AC3E}">
        <p14:creationId xmlns:p14="http://schemas.microsoft.com/office/powerpoint/2010/main" val="92714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Extra CO</a:t>
            </a:r>
            <a:r>
              <a:rPr lang="en-US" baseline="-25000" dirty="0"/>
              <a:t>2</a:t>
            </a:r>
            <a:r>
              <a:rPr lang="en-US" dirty="0"/>
              <a:t> builds up in the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cap="all" dirty="0">
                <a:solidFill>
                  <a:srgbClr val="FF0000"/>
                </a:solidFill>
              </a:rPr>
              <a:t>air </a:t>
            </a:r>
            <a:r>
              <a:rPr lang="en-US" dirty="0"/>
              <a:t>and helps trap </a:t>
            </a:r>
            <a:r>
              <a:rPr lang="en-US" cap="all" dirty="0">
                <a:solidFill>
                  <a:srgbClr val="FF0000"/>
                </a:solidFill>
              </a:rPr>
              <a:t>heat</a:t>
            </a:r>
            <a:r>
              <a:rPr lang="en-US" dirty="0"/>
              <a:t> in the atmosphere</a:t>
            </a:r>
          </a:p>
          <a:p>
            <a:r>
              <a:rPr lang="en-US" dirty="0"/>
              <a:t>CO</a:t>
            </a:r>
            <a:r>
              <a:rPr lang="en-US" baseline="-25000" dirty="0"/>
              <a:t>2  </a:t>
            </a:r>
            <a:r>
              <a:rPr lang="en-US" dirty="0"/>
              <a:t>gas adds to </a:t>
            </a:r>
            <a:r>
              <a:rPr lang="en-US" cap="all" dirty="0">
                <a:solidFill>
                  <a:srgbClr val="FF0000"/>
                </a:solidFill>
              </a:rPr>
              <a:t>global</a:t>
            </a:r>
            <a:r>
              <a:rPr lang="en-US" cap="all" dirty="0"/>
              <a:t> </a:t>
            </a:r>
            <a:r>
              <a:rPr lang="en-US" dirty="0"/>
              <a:t>warming (an increase in the average temperature of the earth’s surface) and </a:t>
            </a:r>
            <a:r>
              <a:rPr lang="en-US" cap="all" dirty="0">
                <a:solidFill>
                  <a:srgbClr val="FF0000"/>
                </a:solidFill>
              </a:rPr>
              <a:t>climate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change (a long-term change in earth’s climate)</a:t>
            </a:r>
          </a:p>
          <a:p>
            <a:r>
              <a:rPr lang="en-US" dirty="0"/>
              <a:t>Climate change can be caused by natural factors and is accelerated </a:t>
            </a:r>
            <a:r>
              <a:rPr lang="en-US" cap="all" dirty="0">
                <a:solidFill>
                  <a:srgbClr val="FF0000"/>
                </a:solidFill>
              </a:rPr>
              <a:t>by human activity</a:t>
            </a:r>
          </a:p>
        </p:txBody>
      </p:sp>
    </p:spTree>
    <p:extLst>
      <p:ext uri="{BB962C8B-B14F-4D97-AF65-F5344CB8AC3E}">
        <p14:creationId xmlns:p14="http://schemas.microsoft.com/office/powerpoint/2010/main" val="325963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en-CA" dirty="0"/>
              <a:t>Greenhouse Affect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5" y="1628800"/>
            <a:ext cx="6801163" cy="4824536"/>
          </a:xfrm>
        </p:spPr>
        <p:txBody>
          <a:bodyPr>
            <a:normAutofit/>
          </a:bodyPr>
          <a:lstStyle/>
          <a:p>
            <a:pPr marL="457200" indent="-457200" algn="l">
              <a:buFontTx/>
              <a:buChar char="-"/>
            </a:pPr>
            <a:r>
              <a:rPr lang="en-CA" sz="2000" dirty="0">
                <a:solidFill>
                  <a:schemeClr val="tx1"/>
                </a:solidFill>
                <a:latin typeface="Gophic century"/>
              </a:rPr>
              <a:t>Various greenhouse gases in troposphere trap escaping </a:t>
            </a:r>
            <a:r>
              <a:rPr lang="en-CA" sz="2000" cap="all" dirty="0">
                <a:solidFill>
                  <a:srgbClr val="FF0000"/>
                </a:solidFill>
                <a:latin typeface="Gophic century"/>
              </a:rPr>
              <a:t>infrared</a:t>
            </a:r>
            <a:r>
              <a:rPr lang="en-CA" sz="2000" dirty="0">
                <a:solidFill>
                  <a:schemeClr val="tx1"/>
                </a:solidFill>
                <a:latin typeface="Gophic century"/>
              </a:rPr>
              <a:t> radiation from the sun (heat energy)</a:t>
            </a:r>
          </a:p>
          <a:p>
            <a:pPr marL="457200" indent="-457200" algn="l">
              <a:buFontTx/>
              <a:buChar char="-"/>
            </a:pPr>
            <a:r>
              <a:rPr lang="en-CA" sz="2000" dirty="0">
                <a:solidFill>
                  <a:schemeClr val="tx1"/>
                </a:solidFill>
                <a:latin typeface="Gophic century"/>
              </a:rPr>
              <a:t>Such as CO</a:t>
            </a:r>
            <a:r>
              <a:rPr lang="en-CA" sz="2000" baseline="-25000" dirty="0">
                <a:solidFill>
                  <a:schemeClr val="tx1"/>
                </a:solidFill>
                <a:latin typeface="Gophic century"/>
              </a:rPr>
              <a:t>2</a:t>
            </a:r>
            <a:r>
              <a:rPr lang="en-CA" sz="2000" dirty="0">
                <a:solidFill>
                  <a:schemeClr val="tx1"/>
                </a:solidFill>
                <a:latin typeface="Gophic century"/>
              </a:rPr>
              <a:t>, H</a:t>
            </a:r>
            <a:r>
              <a:rPr lang="en-CA" sz="2000" baseline="-25000" dirty="0">
                <a:solidFill>
                  <a:schemeClr val="tx1"/>
                </a:solidFill>
                <a:latin typeface="Gophic century"/>
              </a:rPr>
              <a:t>2</a:t>
            </a:r>
            <a:r>
              <a:rPr lang="en-CA" sz="2000" dirty="0">
                <a:solidFill>
                  <a:schemeClr val="tx1"/>
                </a:solidFill>
                <a:latin typeface="Gophic century"/>
              </a:rPr>
              <a:t>0 (</a:t>
            </a:r>
            <a:r>
              <a:rPr lang="en-CA" sz="2000" cap="all" dirty="0">
                <a:solidFill>
                  <a:srgbClr val="FF0000"/>
                </a:solidFill>
                <a:latin typeface="Gophic century"/>
              </a:rPr>
              <a:t>water vapour</a:t>
            </a:r>
            <a:r>
              <a:rPr lang="en-CA" sz="2000" dirty="0">
                <a:solidFill>
                  <a:schemeClr val="tx1"/>
                </a:solidFill>
                <a:latin typeface="Gophic century"/>
              </a:rPr>
              <a:t>), CH</a:t>
            </a:r>
            <a:r>
              <a:rPr lang="en-CA" sz="2000" baseline="-25000" dirty="0">
                <a:solidFill>
                  <a:schemeClr val="tx1"/>
                </a:solidFill>
                <a:latin typeface="Gophic century"/>
              </a:rPr>
              <a:t>4</a:t>
            </a:r>
            <a:r>
              <a:rPr lang="en-CA" sz="2000" dirty="0">
                <a:solidFill>
                  <a:schemeClr val="tx1"/>
                </a:solidFill>
                <a:latin typeface="Gophic century"/>
              </a:rPr>
              <a:t>, CFC’s, N</a:t>
            </a:r>
            <a:r>
              <a:rPr lang="en-CA" sz="2000" baseline="-25000" dirty="0">
                <a:solidFill>
                  <a:schemeClr val="tx1"/>
                </a:solidFill>
                <a:latin typeface="Gophic century"/>
              </a:rPr>
              <a:t>2</a:t>
            </a:r>
            <a:r>
              <a:rPr lang="en-CA" sz="2000" dirty="0">
                <a:solidFill>
                  <a:schemeClr val="tx1"/>
                </a:solidFill>
                <a:latin typeface="Gophic century"/>
              </a:rPr>
              <a:t>0</a:t>
            </a:r>
          </a:p>
          <a:p>
            <a:pPr marL="457200" indent="-457200" algn="l">
              <a:buFontTx/>
              <a:buChar char="-"/>
            </a:pPr>
            <a:r>
              <a:rPr lang="en-CA" sz="2000" dirty="0">
                <a:solidFill>
                  <a:schemeClr val="tx1"/>
                </a:solidFill>
                <a:latin typeface="Gophic century"/>
              </a:rPr>
              <a:t>This is a </a:t>
            </a:r>
            <a:r>
              <a:rPr lang="en-CA" sz="2000" cap="all" dirty="0">
                <a:solidFill>
                  <a:srgbClr val="FF0000"/>
                </a:solidFill>
                <a:latin typeface="Gophic century"/>
              </a:rPr>
              <a:t>natural</a:t>
            </a:r>
            <a:r>
              <a:rPr lang="en-CA" sz="2000" dirty="0">
                <a:solidFill>
                  <a:schemeClr val="tx1"/>
                </a:solidFill>
                <a:latin typeface="Gophic century"/>
              </a:rPr>
              <a:t> process </a:t>
            </a:r>
          </a:p>
          <a:p>
            <a:pPr marL="457200" indent="-457200" algn="l">
              <a:buFontTx/>
              <a:buChar char="-"/>
            </a:pPr>
            <a:r>
              <a:rPr lang="en-CA" sz="2000" dirty="0">
                <a:solidFill>
                  <a:schemeClr val="tx1"/>
                </a:solidFill>
                <a:latin typeface="Gophic century"/>
              </a:rPr>
              <a:t>Human activities put </a:t>
            </a:r>
            <a:r>
              <a:rPr lang="en-CA" sz="2000" cap="all" dirty="0">
                <a:solidFill>
                  <a:srgbClr val="FF0000"/>
                </a:solidFill>
                <a:latin typeface="Gophic century"/>
              </a:rPr>
              <a:t>more</a:t>
            </a:r>
            <a:r>
              <a:rPr lang="en-CA" sz="2000" dirty="0">
                <a:solidFill>
                  <a:schemeClr val="tx1"/>
                </a:solidFill>
                <a:latin typeface="Gophic century"/>
              </a:rPr>
              <a:t> of these gases into atmosphere </a:t>
            </a:r>
            <a:r>
              <a:rPr lang="en-CA" sz="2000" cap="all" dirty="0">
                <a:solidFill>
                  <a:srgbClr val="FF0000"/>
                </a:solidFill>
                <a:latin typeface="Gophic century"/>
              </a:rPr>
              <a:t>increasing </a:t>
            </a:r>
            <a:r>
              <a:rPr lang="en-CA" sz="2000" dirty="0">
                <a:solidFill>
                  <a:schemeClr val="tx1"/>
                </a:solidFill>
                <a:latin typeface="Gophic century"/>
              </a:rPr>
              <a:t>the amount of heat absorbed in atmosphere</a:t>
            </a:r>
          </a:p>
          <a:p>
            <a:pPr marL="457200" indent="-457200" algn="l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1" y="1196752"/>
            <a:ext cx="806101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0871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1848</TotalTime>
  <Words>765</Words>
  <Application>Microsoft Office PowerPoint</Application>
  <PresentationFormat>On-screen Show (4:3)</PresentationFormat>
  <Paragraphs>68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Century Gothic</vt:lpstr>
      <vt:lpstr>Georgia</vt:lpstr>
      <vt:lpstr>Gophic century</vt:lpstr>
      <vt:lpstr>Wingdings</vt:lpstr>
      <vt:lpstr>Wingdings 3</vt:lpstr>
      <vt:lpstr>Ion Boardroom</vt:lpstr>
      <vt:lpstr>Office Theme</vt:lpstr>
      <vt:lpstr>Nutrient Cycles</vt:lpstr>
      <vt:lpstr>Carbon cycle</vt:lpstr>
      <vt:lpstr>PowerPoint Presentation</vt:lpstr>
      <vt:lpstr>PowerPoint Presentation</vt:lpstr>
      <vt:lpstr>Stored Carbon</vt:lpstr>
      <vt:lpstr>Human impact</vt:lpstr>
      <vt:lpstr>Human impact</vt:lpstr>
      <vt:lpstr>Greenhouse Affect </vt:lpstr>
      <vt:lpstr>PowerPoint Presentation</vt:lpstr>
      <vt:lpstr>PowerPoint Presentation</vt:lpstr>
      <vt:lpstr>Human Activities influencing Green House Gases in Atmosphere</vt:lpstr>
      <vt:lpstr>Effects of excess Carbon</vt:lpstr>
      <vt:lpstr>PowerPoint Presentation</vt:lpstr>
      <vt:lpstr>PowerPoint Presentation</vt:lpstr>
      <vt:lpstr>PowerPoint Presentation</vt:lpstr>
      <vt:lpstr> Watch Video: Keeping up with Carbon </vt:lpstr>
      <vt:lpstr>PowerPoint Presentation</vt:lpstr>
      <vt:lpstr>PowerPoint Presentation</vt:lpstr>
      <vt:lpstr>Phosphorus cycle</vt:lpstr>
      <vt:lpstr>Phosphorus cycle</vt:lpstr>
      <vt:lpstr>Human impact on Nitrogen and Phosphorus Cycles</vt:lpstr>
      <vt:lpstr>http://www.wheatleyriver.ca/wp-content/uploads/2011/02/Eutrphication.jpghttp://www.wheatleyriver.caw-content/uploads/2011/02/Eutrphication.jpg</vt:lpstr>
      <vt:lpstr>Human impact</vt:lpstr>
    </vt:vector>
  </TitlesOfParts>
  <Company>Delta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Cycle of Matter</dc:title>
  <dc:creator>SD37</dc:creator>
  <cp:lastModifiedBy>Sharon Harnik</cp:lastModifiedBy>
  <cp:revision>49</cp:revision>
  <dcterms:created xsi:type="dcterms:W3CDTF">2018-01-05T04:39:21Z</dcterms:created>
  <dcterms:modified xsi:type="dcterms:W3CDTF">2021-11-15T04:31:33Z</dcterms:modified>
</cp:coreProperties>
</file>