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92" r:id="rId2"/>
  </p:sldMasterIdLst>
  <p:notesMasterIdLst>
    <p:notesMasterId r:id="rId21"/>
  </p:notesMasterIdLst>
  <p:handoutMasterIdLst>
    <p:handoutMasterId r:id="rId22"/>
  </p:handoutMasterIdLst>
  <p:sldIdLst>
    <p:sldId id="256" r:id="rId3"/>
    <p:sldId id="265" r:id="rId4"/>
    <p:sldId id="297" r:id="rId5"/>
    <p:sldId id="293" r:id="rId6"/>
    <p:sldId id="267" r:id="rId7"/>
    <p:sldId id="268" r:id="rId8"/>
    <p:sldId id="269" r:id="rId9"/>
    <p:sldId id="295" r:id="rId10"/>
    <p:sldId id="289" r:id="rId11"/>
    <p:sldId id="290" r:id="rId12"/>
    <p:sldId id="271" r:id="rId13"/>
    <p:sldId id="279" r:id="rId14"/>
    <p:sldId id="280" r:id="rId15"/>
    <p:sldId id="284" r:id="rId16"/>
    <p:sldId id="285" r:id="rId17"/>
    <p:sldId id="281" r:id="rId18"/>
    <p:sldId id="286" r:id="rId19"/>
    <p:sldId id="296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5BF113-6BC2-4574-8446-23D64D9578BE}" v="11" dt="2021-11-15T04:30:03.5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1" autoAdjust="0"/>
    <p:restoredTop sz="94660"/>
  </p:normalViewPr>
  <p:slideViewPr>
    <p:cSldViewPr snapToGrid="0" snapToObjects="1">
      <p:cViewPr>
        <p:scale>
          <a:sx n="62" d="100"/>
          <a:sy n="62" d="100"/>
        </p:scale>
        <p:origin x="7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on Harnik" userId="1ebcbbd8-47b1-46b8-8efc-bb103878f2cf" providerId="ADAL" clId="{C05BF113-6BC2-4574-8446-23D64D9578BE}"/>
    <pc:docChg chg="undo custSel addSld modSld sldOrd">
      <pc:chgData name="Sharon Harnik" userId="1ebcbbd8-47b1-46b8-8efc-bb103878f2cf" providerId="ADAL" clId="{C05BF113-6BC2-4574-8446-23D64D9578BE}" dt="2021-11-15T04:30:29.597" v="19" actId="26606"/>
      <pc:docMkLst>
        <pc:docMk/>
      </pc:docMkLst>
      <pc:sldChg chg="ord">
        <pc:chgData name="Sharon Harnik" userId="1ebcbbd8-47b1-46b8-8efc-bb103878f2cf" providerId="ADAL" clId="{C05BF113-6BC2-4574-8446-23D64D9578BE}" dt="2021-11-15T04:29:07.771" v="2"/>
        <pc:sldMkLst>
          <pc:docMk/>
          <pc:sldMk cId="4079427593" sldId="293"/>
        </pc:sldMkLst>
      </pc:sldChg>
      <pc:sldChg chg="addSp delSp modSp new mod ord setBg setClrOvrMap">
        <pc:chgData name="Sharon Harnik" userId="1ebcbbd8-47b1-46b8-8efc-bb103878f2cf" providerId="ADAL" clId="{C05BF113-6BC2-4574-8446-23D64D9578BE}" dt="2021-11-15T04:30:29.597" v="19" actId="26606"/>
        <pc:sldMkLst>
          <pc:docMk/>
          <pc:sldMk cId="2731518400" sldId="297"/>
        </pc:sldMkLst>
        <pc:spChg chg="add del mod">
          <ac:chgData name="Sharon Harnik" userId="1ebcbbd8-47b1-46b8-8efc-bb103878f2cf" providerId="ADAL" clId="{C05BF113-6BC2-4574-8446-23D64D9578BE}" dt="2021-11-15T04:30:29.597" v="19" actId="26606"/>
          <ac:spMkLst>
            <pc:docMk/>
            <pc:sldMk cId="2731518400" sldId="297"/>
            <ac:spMk id="2" creationId="{57231715-F9B5-4352-9CC8-C58B8505F5ED}"/>
          </ac:spMkLst>
        </pc:spChg>
        <pc:spChg chg="del">
          <ac:chgData name="Sharon Harnik" userId="1ebcbbd8-47b1-46b8-8efc-bb103878f2cf" providerId="ADAL" clId="{C05BF113-6BC2-4574-8446-23D64D9578BE}" dt="2021-11-15T04:29:15.561" v="5"/>
          <ac:spMkLst>
            <pc:docMk/>
            <pc:sldMk cId="2731518400" sldId="297"/>
            <ac:spMk id="3" creationId="{F48F5884-6312-4AEF-BF54-70346D53F23F}"/>
          </ac:spMkLst>
        </pc:spChg>
        <pc:spChg chg="add del">
          <ac:chgData name="Sharon Harnik" userId="1ebcbbd8-47b1-46b8-8efc-bb103878f2cf" providerId="ADAL" clId="{C05BF113-6BC2-4574-8446-23D64D9578BE}" dt="2021-11-15T04:30:29.597" v="19" actId="26606"/>
          <ac:spMkLst>
            <pc:docMk/>
            <pc:sldMk cId="2731518400" sldId="297"/>
            <ac:spMk id="71" creationId="{388DD50E-1D2D-48C6-A470-79FB7F337F8A}"/>
          </ac:spMkLst>
        </pc:spChg>
        <pc:spChg chg="add del">
          <ac:chgData name="Sharon Harnik" userId="1ebcbbd8-47b1-46b8-8efc-bb103878f2cf" providerId="ADAL" clId="{C05BF113-6BC2-4574-8446-23D64D9578BE}" dt="2021-11-15T04:30:23.608" v="17" actId="26606"/>
          <ac:spMkLst>
            <pc:docMk/>
            <pc:sldMk cId="2731518400" sldId="297"/>
            <ac:spMk id="73" creationId="{510C9632-BB6F-48EE-AB65-501878BA5DB6}"/>
          </ac:spMkLst>
        </pc:spChg>
        <pc:spChg chg="add del">
          <ac:chgData name="Sharon Harnik" userId="1ebcbbd8-47b1-46b8-8efc-bb103878f2cf" providerId="ADAL" clId="{C05BF113-6BC2-4574-8446-23D64D9578BE}" dt="2021-11-15T04:30:23.608" v="17" actId="26606"/>
          <ac:spMkLst>
            <pc:docMk/>
            <pc:sldMk cId="2731518400" sldId="297"/>
            <ac:spMk id="75" creationId="{4EC8AAB6-953B-4D29-9967-3C44D06BB4E8}"/>
          </ac:spMkLst>
        </pc:spChg>
        <pc:spChg chg="add del">
          <ac:chgData name="Sharon Harnik" userId="1ebcbbd8-47b1-46b8-8efc-bb103878f2cf" providerId="ADAL" clId="{C05BF113-6BC2-4574-8446-23D64D9578BE}" dt="2021-11-15T04:30:23.608" v="17" actId="26606"/>
          <ac:spMkLst>
            <pc:docMk/>
            <pc:sldMk cId="2731518400" sldId="297"/>
            <ac:spMk id="77" creationId="{C89ED458-2326-40DC-9C7B-1A717B6551AD}"/>
          </ac:spMkLst>
        </pc:spChg>
        <pc:spChg chg="add del">
          <ac:chgData name="Sharon Harnik" userId="1ebcbbd8-47b1-46b8-8efc-bb103878f2cf" providerId="ADAL" clId="{C05BF113-6BC2-4574-8446-23D64D9578BE}" dt="2021-11-15T04:30:23.608" v="17" actId="26606"/>
          <ac:spMkLst>
            <pc:docMk/>
            <pc:sldMk cId="2731518400" sldId="297"/>
            <ac:spMk id="79" creationId="{6F9D1DE6-E368-4F07-85F9-D5B767477DDF}"/>
          </ac:spMkLst>
        </pc:spChg>
        <pc:spChg chg="add del">
          <ac:chgData name="Sharon Harnik" userId="1ebcbbd8-47b1-46b8-8efc-bb103878f2cf" providerId="ADAL" clId="{C05BF113-6BC2-4574-8446-23D64D9578BE}" dt="2021-11-15T04:30:23.608" v="17" actId="26606"/>
          <ac:spMkLst>
            <pc:docMk/>
            <pc:sldMk cId="2731518400" sldId="297"/>
            <ac:spMk id="81" creationId="{F63B1F66-4ACE-4A01-8ADF-F175A9C358B2}"/>
          </ac:spMkLst>
        </pc:spChg>
        <pc:spChg chg="add del">
          <ac:chgData name="Sharon Harnik" userId="1ebcbbd8-47b1-46b8-8efc-bb103878f2cf" providerId="ADAL" clId="{C05BF113-6BC2-4574-8446-23D64D9578BE}" dt="2021-11-15T04:30:23.608" v="17" actId="26606"/>
          <ac:spMkLst>
            <pc:docMk/>
            <pc:sldMk cId="2731518400" sldId="297"/>
            <ac:spMk id="83" creationId="{CF8448ED-9332-4A9B-8CAB-B1985E596E20}"/>
          </ac:spMkLst>
        </pc:spChg>
        <pc:spChg chg="add del">
          <ac:chgData name="Sharon Harnik" userId="1ebcbbd8-47b1-46b8-8efc-bb103878f2cf" providerId="ADAL" clId="{C05BF113-6BC2-4574-8446-23D64D9578BE}" dt="2021-11-15T04:30:23.608" v="17" actId="26606"/>
          <ac:spMkLst>
            <pc:docMk/>
            <pc:sldMk cId="2731518400" sldId="297"/>
            <ac:spMk id="85" creationId="{ED3A2261-1C75-40FF-8CD6-18C5900C1C8D}"/>
          </ac:spMkLst>
        </pc:spChg>
        <pc:spChg chg="add del">
          <ac:chgData name="Sharon Harnik" userId="1ebcbbd8-47b1-46b8-8efc-bb103878f2cf" providerId="ADAL" clId="{C05BF113-6BC2-4574-8446-23D64D9578BE}" dt="2021-11-15T04:30:23.608" v="17" actId="26606"/>
          <ac:spMkLst>
            <pc:docMk/>
            <pc:sldMk cId="2731518400" sldId="297"/>
            <ac:spMk id="1030" creationId="{1537CBE2-4F35-41CB-A5F2-9AE64D2E8CE1}"/>
          </ac:spMkLst>
        </pc:spChg>
        <pc:spChg chg="add del">
          <ac:chgData name="Sharon Harnik" userId="1ebcbbd8-47b1-46b8-8efc-bb103878f2cf" providerId="ADAL" clId="{C05BF113-6BC2-4574-8446-23D64D9578BE}" dt="2021-11-15T04:30:29.597" v="19" actId="26606"/>
          <ac:spMkLst>
            <pc:docMk/>
            <pc:sldMk cId="2731518400" sldId="297"/>
            <ac:spMk id="1032" creationId="{4F78DAAE-B0C3-49A3-8AB1-AD2FF0E3686F}"/>
          </ac:spMkLst>
        </pc:spChg>
        <pc:spChg chg="add del">
          <ac:chgData name="Sharon Harnik" userId="1ebcbbd8-47b1-46b8-8efc-bb103878f2cf" providerId="ADAL" clId="{C05BF113-6BC2-4574-8446-23D64D9578BE}" dt="2021-11-15T04:30:29.597" v="19" actId="26606"/>
          <ac:spMkLst>
            <pc:docMk/>
            <pc:sldMk cId="2731518400" sldId="297"/>
            <ac:spMk id="1033" creationId="{F6A8A81D-3338-4B0F-A26F-A3D259D27681}"/>
          </ac:spMkLst>
        </pc:spChg>
        <pc:spChg chg="add del">
          <ac:chgData name="Sharon Harnik" userId="1ebcbbd8-47b1-46b8-8efc-bb103878f2cf" providerId="ADAL" clId="{C05BF113-6BC2-4574-8446-23D64D9578BE}" dt="2021-11-15T04:30:29.597" v="19" actId="26606"/>
          <ac:spMkLst>
            <pc:docMk/>
            <pc:sldMk cId="2731518400" sldId="297"/>
            <ac:spMk id="1034" creationId="{40155665-7CE2-4939-AE5E-020DC1D20753}"/>
          </ac:spMkLst>
        </pc:spChg>
        <pc:picChg chg="add mod">
          <ac:chgData name="Sharon Harnik" userId="1ebcbbd8-47b1-46b8-8efc-bb103878f2cf" providerId="ADAL" clId="{C05BF113-6BC2-4574-8446-23D64D9578BE}" dt="2021-11-15T04:30:29.597" v="19" actId="26606"/>
          <ac:picMkLst>
            <pc:docMk/>
            <pc:sldMk cId="2731518400" sldId="297"/>
            <ac:picMk id="1026" creationId="{BE46A3F8-B4E5-4CE0-9396-30125BD2355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245800-D94D-4CA3-A33F-E4CAF48F7F4B}" type="datetimeFigureOut">
              <a:rPr lang="en-CA" smtClean="0"/>
              <a:t>2021-11-14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C8DBCE-5094-40EE-B708-802B823C9E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8874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77D80B-3A70-421C-B2BA-361F90107753}" type="datetimeFigureOut">
              <a:rPr lang="en-CA" smtClean="0"/>
              <a:t>2021-11-14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6F860BB-59E3-494E-B627-EB685E9F9E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465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8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39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12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77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15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00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09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03CEC41E-48BD-4881-B6FF-D82EEBBCD90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56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89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032D-BFE9-4DB7-87B1-25DB54C5CA33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FA8EC-7A35-4184-AA22-BA471FE08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51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032D-BFE9-4DB7-87B1-25DB54C5CA33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FA8EC-7A35-4184-AA22-BA471FE08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4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71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032D-BFE9-4DB7-87B1-25DB54C5CA33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FA8EC-7A35-4184-AA22-BA471FE08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7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032D-BFE9-4DB7-87B1-25DB54C5CA33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FA8EC-7A35-4184-AA22-BA471FE08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16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032D-BFE9-4DB7-87B1-25DB54C5CA33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FA8EC-7A35-4184-AA22-BA471FE08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70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032D-BFE9-4DB7-87B1-25DB54C5CA33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FA8EC-7A35-4184-AA22-BA471FE08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214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032D-BFE9-4DB7-87B1-25DB54C5CA33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FA8EC-7A35-4184-AA22-BA471FE08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59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032D-BFE9-4DB7-87B1-25DB54C5CA33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FA8EC-7A35-4184-AA22-BA471FE08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46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032D-BFE9-4DB7-87B1-25DB54C5CA33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FA8EC-7A35-4184-AA22-BA471FE08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749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032D-BFE9-4DB7-87B1-25DB54C5CA33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FA8EC-7A35-4184-AA22-BA471FE08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17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032D-BFE9-4DB7-87B1-25DB54C5CA33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FA8EC-7A35-4184-AA22-BA471FE08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1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64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9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1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4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12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69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0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6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E032D-BFE9-4DB7-87B1-25DB54C5CA33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FA8EC-7A35-4184-AA22-BA471FE08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2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2499592"/>
            <a:ext cx="7196328" cy="1470025"/>
          </a:xfrm>
        </p:spPr>
        <p:txBody>
          <a:bodyPr/>
          <a:lstStyle/>
          <a:p>
            <a:r>
              <a:rPr lang="en-US" dirty="0"/>
              <a:t>Nutrient Cycles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8628" y="3969617"/>
            <a:ext cx="54104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nutrients are essential for life?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7215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Human Activities influencing Green House Gases in Atmosphere</a:t>
            </a:r>
            <a:endParaRPr lang="en-US" dirty="0"/>
          </a:p>
        </p:txBody>
      </p:sp>
      <p:pic>
        <p:nvPicPr>
          <p:cNvPr id="3074" name="Picture 2" descr="http://s3.amazonaws.com/kidzworld_photo/images/2015521/11dd83ec-348e-4821-ad77-33280485232e/greenhouse-effect-articl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831181"/>
            <a:ext cx="6350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995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excess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1" y="2489200"/>
            <a:ext cx="7571953" cy="3530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Earth’s surface temperature has increased between 0.56</a:t>
            </a:r>
            <a:r>
              <a:rPr lang="en-US" baseline="30000" dirty="0"/>
              <a:t>o</a:t>
            </a:r>
            <a:r>
              <a:rPr lang="en-US" dirty="0"/>
              <a:t>C and 0.92</a:t>
            </a:r>
            <a:r>
              <a:rPr lang="en-US" baseline="30000" dirty="0"/>
              <a:t>o</a:t>
            </a:r>
            <a:r>
              <a:rPr lang="en-US" dirty="0"/>
              <a:t>C in the past __________ years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Small change but big deal because Earth’s climate is a system</a:t>
            </a:r>
          </a:p>
          <a:p>
            <a:endParaRPr lang="en-US" dirty="0"/>
          </a:p>
          <a:p>
            <a:r>
              <a:rPr lang="en-US" dirty="0"/>
              <a:t>So a change is one aspect (temperature) result in changes to other aspects such as precipitation levels, _________________ patterns, storm severity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List and briefly describe examples that follow:</a:t>
            </a:r>
          </a:p>
          <a:p>
            <a:pPr marL="0" indent="0">
              <a:buNone/>
            </a:pPr>
            <a:r>
              <a:rPr lang="en-US" dirty="0"/>
              <a:t>1. 						 		3.                     </a:t>
            </a:r>
          </a:p>
          <a:p>
            <a:pPr marL="0" indent="0">
              <a:buNone/>
            </a:pPr>
            <a:r>
              <a:rPr lang="en-US" dirty="0"/>
              <a:t>2.  </a:t>
            </a:r>
          </a:p>
        </p:txBody>
      </p:sp>
    </p:spTree>
    <p:extLst>
      <p:ext uri="{BB962C8B-B14F-4D97-AF65-F5344CB8AC3E}">
        <p14:creationId xmlns:p14="http://schemas.microsoft.com/office/powerpoint/2010/main" val="3199378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Nitrogen 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1" y="2489200"/>
            <a:ext cx="7280997" cy="3530600"/>
          </a:xfrm>
        </p:spPr>
        <p:txBody>
          <a:bodyPr>
            <a:normAutofit/>
          </a:bodyPr>
          <a:lstStyle/>
          <a:p>
            <a:r>
              <a:rPr lang="en-US" dirty="0"/>
              <a:t>Nitrogen is used by organisms to make _______________</a:t>
            </a:r>
          </a:p>
          <a:p>
            <a:r>
              <a:rPr lang="en-US" dirty="0"/>
              <a:t>It makes up ________of the air but most living things can’t use nitrogen (N</a:t>
            </a:r>
            <a:r>
              <a:rPr lang="en-US" baseline="-25000" dirty="0"/>
              <a:t>2</a:t>
            </a:r>
            <a:r>
              <a:rPr lang="en-US" dirty="0"/>
              <a:t>) gas from the air</a:t>
            </a:r>
          </a:p>
          <a:p>
            <a:r>
              <a:rPr lang="en-US" dirty="0"/>
              <a:t>Plants get nitrogen from the ____________after it has been changed to forms that plants can use such as _____________________.</a:t>
            </a:r>
          </a:p>
          <a:p>
            <a:r>
              <a:rPr lang="en-US" dirty="0"/>
              <a:t>Special ____________________ in the soil can change nitrogen into usable forms so plants can absorb the nutrients through their roots.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807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q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868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76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Phosphorus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306320"/>
            <a:ext cx="6345260" cy="353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Phosphorus is used by organisms as they ___________</a:t>
            </a:r>
            <a:br>
              <a:rPr lang="en-US" dirty="0"/>
            </a:br>
            <a:r>
              <a:rPr lang="en-US" dirty="0"/>
              <a:t>__________________________</a:t>
            </a:r>
          </a:p>
          <a:p>
            <a:r>
              <a:rPr lang="en-US" dirty="0"/>
              <a:t>When rocks are broken down due to ______________ and erosion, phosphorus is released into the soil and water</a:t>
            </a:r>
          </a:p>
          <a:p>
            <a:r>
              <a:rPr lang="en-US" dirty="0"/>
              <a:t>Plants _______________the phosphorus and animals obtain it when they eat the plants or other animals that eat the plants</a:t>
            </a:r>
          </a:p>
          <a:p>
            <a:r>
              <a:rPr lang="en-US" dirty="0"/>
              <a:t>Usable forms of phosphorus are ____________________</a:t>
            </a:r>
          </a:p>
          <a:p>
            <a:r>
              <a:rPr lang="en-US" dirty="0"/>
              <a:t>_____________________return phosphorus to the soil and water as they break down dead organisms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615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Phosphorus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040" y="1636963"/>
            <a:ext cx="6026093" cy="416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05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impact on Nitrogen and Phosphorus Cycles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7612064" cy="4550087"/>
          </a:xfrm>
        </p:spPr>
        <p:txBody>
          <a:bodyPr/>
          <a:lstStyle/>
          <a:p>
            <a:r>
              <a:rPr lang="en-US" dirty="0"/>
              <a:t>We dramatically increase nitrogen in the atmosphere by burning _________________________ These substances mix with water in clouds to produce 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__________________________________- HNO</a:t>
            </a:r>
            <a:r>
              <a:rPr lang="en-US" baseline="-25000" dirty="0"/>
              <a:t>3</a:t>
            </a:r>
          </a:p>
          <a:p>
            <a:r>
              <a:rPr lang="en-US" dirty="0"/>
              <a:t>Farmers and gardeners use __________________ (which contain nitrates and phosphates) to enhance the ____________________ of their plants but not all the nutrients in the fertilizers are used and some stays in the ________________</a:t>
            </a:r>
          </a:p>
          <a:p>
            <a:r>
              <a:rPr lang="en-US" dirty="0"/>
              <a:t>When the soil is watered or it rains, excess nutrient are carried by _________________________ to ponds, rivers, lakes, oceans which can cause an _____________________________ </a:t>
            </a:r>
            <a:r>
              <a:rPr lang="en-US" cap="all" dirty="0">
                <a:solidFill>
                  <a:srgbClr val="00B050"/>
                </a:solidFill>
              </a:rPr>
              <a:t>(Eutrophication</a:t>
            </a:r>
            <a:r>
              <a:rPr lang="en-US" dirty="0">
                <a:solidFill>
                  <a:srgbClr val="00B050"/>
                </a:solidFill>
              </a:rPr>
              <a:t>)</a:t>
            </a:r>
            <a:r>
              <a:rPr lang="en-US" dirty="0"/>
              <a:t> and death of many aquatic organisms.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513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887" y="2489200"/>
            <a:ext cx="7076460" cy="3530600"/>
          </a:xfrm>
        </p:spPr>
        <p:txBody>
          <a:bodyPr>
            <a:normAutofit/>
          </a:bodyPr>
          <a:lstStyle/>
          <a:p>
            <a:r>
              <a:rPr lang="en-US" dirty="0"/>
              <a:t>Phosphates are also found in ____________________</a:t>
            </a:r>
            <a:br>
              <a:rPr lang="en-US" dirty="0"/>
            </a:br>
            <a:r>
              <a:rPr lang="en-US" dirty="0"/>
              <a:t>________________________</a:t>
            </a:r>
          </a:p>
          <a:p>
            <a:r>
              <a:rPr lang="en-US" dirty="0"/>
              <a:t>Human _______________ contains high levels of phosphorus</a:t>
            </a:r>
          </a:p>
          <a:p>
            <a:r>
              <a:rPr lang="en-US" dirty="0"/>
              <a:t>______________ of phosphorus from deep underground rocks increases available phosphorus</a:t>
            </a:r>
          </a:p>
          <a:p>
            <a:endParaRPr lang="en-US" dirty="0"/>
          </a:p>
          <a:p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18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759942"/>
            <a:ext cx="7165922" cy="1254210"/>
          </a:xfrm>
        </p:spPr>
        <p:txBody>
          <a:bodyPr/>
          <a:lstStyle/>
          <a:p>
            <a:r>
              <a:rPr lang="en-US" sz="2800" dirty="0"/>
              <a:t>Nutrient Cycles &amp; Human Impact Poster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970" y="1958546"/>
            <a:ext cx="7076460" cy="3735999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b="1" dirty="0"/>
              <a:t>Complete Assignment: </a:t>
            </a:r>
            <a:r>
              <a:rPr lang="en-US" dirty="0"/>
              <a:t>Nutrient Cycles and Human Impact     			   </a:t>
            </a:r>
            <a:r>
              <a:rPr lang="en-US" b="1"/>
              <a:t>/ 30 </a:t>
            </a:r>
            <a:r>
              <a:rPr lang="en-US" b="1" dirty="0"/>
              <a:t>marks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Create a labelled poster that shows:</a:t>
            </a:r>
          </a:p>
          <a:p>
            <a:pPr marL="0" indent="0">
              <a:buNone/>
            </a:pPr>
            <a:r>
              <a:rPr lang="en-US" dirty="0"/>
              <a:t>-        The important ways humans  impact the Carbon, Nitrogen and Phosphorus cycles        /10</a:t>
            </a:r>
          </a:p>
          <a:p>
            <a:pPr>
              <a:buFontTx/>
              <a:buChar char="-"/>
            </a:pPr>
            <a:r>
              <a:rPr lang="en-US" dirty="0"/>
              <a:t>Plants can only use the essential nutrients in specific forms! Show which chemicals are used by plants and from where (ground or air)  the plants obtain these nutrients ?      /5</a:t>
            </a:r>
          </a:p>
          <a:p>
            <a:pPr>
              <a:buFontTx/>
              <a:buChar char="-"/>
            </a:pPr>
            <a:r>
              <a:rPr lang="en-US" dirty="0"/>
              <a:t>Show on poster where each nutrient is predominately stored or found!  Carbon has many stores. Phosphorus does not!     /5</a:t>
            </a:r>
          </a:p>
          <a:p>
            <a:pPr marL="0" indent="0">
              <a:buNone/>
            </a:pPr>
            <a:r>
              <a:rPr lang="en-US" dirty="0"/>
              <a:t>              Note phosphorus is not found in the atmosphere!  Nitrogen is mainly found in the _____?</a:t>
            </a:r>
          </a:p>
          <a:p>
            <a:pPr>
              <a:buFontTx/>
              <a:buChar char="-"/>
            </a:pPr>
            <a:r>
              <a:rPr lang="en-US" b="1" dirty="0"/>
              <a:t>For the carbon cycle only </a:t>
            </a:r>
            <a:r>
              <a:rPr lang="en-US" dirty="0"/>
              <a:t>show the key processes that cycle carbon between the spheres: </a:t>
            </a:r>
            <a:r>
              <a:rPr lang="en-US" dirty="0" err="1"/>
              <a:t>ie</a:t>
            </a:r>
            <a:r>
              <a:rPr lang="en-US" dirty="0"/>
              <a:t>. Decomposition, photosynthesis, cellular respiration and dissolving of CO</a:t>
            </a:r>
            <a:r>
              <a:rPr lang="en-US" baseline="-25000" dirty="0"/>
              <a:t>2</a:t>
            </a:r>
            <a:r>
              <a:rPr lang="en-US" dirty="0"/>
              <a:t> into bodies of water etc.    /5</a:t>
            </a:r>
          </a:p>
          <a:p>
            <a:pPr>
              <a:buFontTx/>
              <a:buChar char="-"/>
            </a:pPr>
            <a:r>
              <a:rPr lang="en-US" dirty="0"/>
              <a:t>Fine line print! Label all diagrams… use arrows to show movement of carbon between all four spheres!  Neatly </a:t>
            </a:r>
            <a:r>
              <a:rPr lang="en-US" dirty="0" err="1"/>
              <a:t>colour</a:t>
            </a:r>
            <a:r>
              <a:rPr lang="en-US" dirty="0"/>
              <a:t> diagrams    /5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917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69" y="556592"/>
            <a:ext cx="7649878" cy="1080372"/>
          </a:xfrm>
        </p:spPr>
        <p:txBody>
          <a:bodyPr/>
          <a:lstStyle/>
          <a:p>
            <a:r>
              <a:rPr lang="en-US" dirty="0"/>
              <a:t>    LIST NUTRIENTS ESSENTIAL TO LIFE</a:t>
            </a:r>
            <a:br>
              <a:rPr lang="en-US" dirty="0"/>
            </a:br>
            <a:r>
              <a:rPr lang="en-US" dirty="0"/>
              <a:t>___________  ___________ _____________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075290"/>
            <a:ext cx="6679418" cy="3682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0B050"/>
                </a:solidFill>
              </a:rPr>
              <a:t>THE CARBON CYCLE</a:t>
            </a:r>
          </a:p>
          <a:p>
            <a:r>
              <a:rPr lang="en-US" dirty="0"/>
              <a:t>Carbon is the most abundant element on earth, it moves through the earth’s spheres in many forms</a:t>
            </a:r>
          </a:p>
          <a:p>
            <a:r>
              <a:rPr lang="en-US" dirty="0"/>
              <a:t>Carbon dioxide (CO</a:t>
            </a:r>
            <a:r>
              <a:rPr lang="en-US" baseline="-25000" dirty="0"/>
              <a:t>2</a:t>
            </a:r>
            <a:r>
              <a:rPr lang="en-US" dirty="0"/>
              <a:t>) gas moves from ______________ and ________________ and back again through photosynthesis and ___________________ respiration </a:t>
            </a:r>
          </a:p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also moves back to the atmosphere when organisms _________and their ____________ decompose</a:t>
            </a:r>
          </a:p>
          <a:p>
            <a:r>
              <a:rPr lang="en-US" dirty="0"/>
              <a:t>CO</a:t>
            </a:r>
            <a:r>
              <a:rPr lang="en-US" baseline="-25000" dirty="0"/>
              <a:t>2  </a:t>
            </a:r>
            <a:r>
              <a:rPr lang="en-US" dirty="0"/>
              <a:t>continually leaves the atmosphere when it is ___________________ into the hydrosphere where it then becomes available to aquatic organisms </a:t>
            </a:r>
          </a:p>
        </p:txBody>
      </p:sp>
    </p:spTree>
    <p:extLst>
      <p:ext uri="{BB962C8B-B14F-4D97-AF65-F5344CB8AC3E}">
        <p14:creationId xmlns:p14="http://schemas.microsoft.com/office/powerpoint/2010/main" val="26701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31715-F9B5-4352-9CC8-C58B8505F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Carbon Cycle - Definition, Steps and Examples | Biology Dictionary">
            <a:extLst>
              <a:ext uri="{FF2B5EF4-FFF2-40B4-BE49-F238E27FC236}">
                <a16:creationId xmlns:a16="http://schemas.microsoft.com/office/drawing/2014/main" id="{BE46A3F8-B4E5-4CE0-9396-30125BD235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3087"/>
            <a:ext cx="9144000" cy="716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518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2" descr="Image result for carbon cycle diagra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" y="0"/>
            <a:ext cx="9129599" cy="684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427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Stored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_____________ tissues of long-living ______________</a:t>
            </a:r>
          </a:p>
          <a:p>
            <a:r>
              <a:rPr lang="en-US" dirty="0"/>
              <a:t>Carbon dissolves in the _____________ which act as a </a:t>
            </a:r>
            <a:r>
              <a:rPr lang="en-US" dirty="0" err="1"/>
              <a:t>huge_________________for</a:t>
            </a:r>
            <a:r>
              <a:rPr lang="en-US" dirty="0"/>
              <a:t> carbon </a:t>
            </a:r>
          </a:p>
          <a:p>
            <a:r>
              <a:rPr lang="en-US" dirty="0"/>
              <a:t>In slowly decomposing organisms that become deeply buried in the ____________________</a:t>
            </a:r>
          </a:p>
          <a:p>
            <a:pPr lvl="1"/>
            <a:r>
              <a:rPr lang="en-US" sz="1800" dirty="0"/>
              <a:t>This is the carbon that becomes ____________________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_____________________________</a:t>
            </a:r>
          </a:p>
          <a:p>
            <a:pPr marL="3492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107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7612064" cy="4567021"/>
          </a:xfrm>
        </p:spPr>
        <p:txBody>
          <a:bodyPr/>
          <a:lstStyle/>
          <a:p>
            <a:r>
              <a:rPr lang="en-US" dirty="0"/>
              <a:t>Amount of CO</a:t>
            </a:r>
            <a:r>
              <a:rPr lang="en-US" baseline="-25000" dirty="0"/>
              <a:t>2 </a:t>
            </a:r>
            <a:r>
              <a:rPr lang="en-US" dirty="0"/>
              <a:t>__________ in photosynthesis and ______________ by respiration is the same so CO</a:t>
            </a:r>
            <a:r>
              <a:rPr lang="en-US" baseline="-25000" dirty="0"/>
              <a:t>2</a:t>
            </a:r>
            <a:r>
              <a:rPr lang="en-US" dirty="0"/>
              <a:t> is balanced</a:t>
            </a:r>
          </a:p>
          <a:p>
            <a:r>
              <a:rPr lang="en-US" dirty="0"/>
              <a:t>However, when we ___________ trees, coal, oil, natural gas for fuel, the carbon stored in these sources is ______________ into the air as CO</a:t>
            </a:r>
            <a:r>
              <a:rPr lang="en-US" baseline="-25000" dirty="0"/>
              <a:t>2</a:t>
            </a:r>
            <a:r>
              <a:rPr lang="en-US" dirty="0"/>
              <a:t> gas</a:t>
            </a:r>
          </a:p>
          <a:p>
            <a:r>
              <a:rPr lang="en-US" dirty="0"/>
              <a:t>This upsets the balance</a:t>
            </a:r>
          </a:p>
          <a:p>
            <a:r>
              <a:rPr lang="en-US" dirty="0"/>
              <a:t>We also have cut down many trees for houses, cities, agriculture, furniture and paper so there are fewer trees that can use the extra CO</a:t>
            </a:r>
            <a:r>
              <a:rPr lang="en-US" baseline="-25000" dirty="0"/>
              <a:t>2</a:t>
            </a:r>
            <a:r>
              <a:rPr lang="en-US" dirty="0"/>
              <a:t> for photosynthesis</a:t>
            </a:r>
          </a:p>
        </p:txBody>
      </p:sp>
    </p:spTree>
    <p:extLst>
      <p:ext uri="{BB962C8B-B14F-4D97-AF65-F5344CB8AC3E}">
        <p14:creationId xmlns:p14="http://schemas.microsoft.com/office/powerpoint/2010/main" val="927149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Extra CO</a:t>
            </a:r>
            <a:r>
              <a:rPr lang="en-US" baseline="-25000" dirty="0"/>
              <a:t>2</a:t>
            </a:r>
            <a:r>
              <a:rPr lang="en-US" dirty="0"/>
              <a:t> builds up in the _______________ and helps trap ______________ in the atmosphere</a:t>
            </a:r>
          </a:p>
          <a:p>
            <a:r>
              <a:rPr lang="en-US" dirty="0"/>
              <a:t>CO</a:t>
            </a:r>
            <a:r>
              <a:rPr lang="en-US" baseline="-25000" dirty="0"/>
              <a:t>2  </a:t>
            </a:r>
            <a:r>
              <a:rPr lang="en-US" dirty="0"/>
              <a:t>gas adds to ___________________ warming (an increase in the average temperature of the earth’s surface) and ________________ change (a long-term change in earth’s climate)</a:t>
            </a:r>
          </a:p>
          <a:p>
            <a:r>
              <a:rPr lang="en-US" dirty="0"/>
              <a:t>Climate change can be caused by natural factors and is accelerated 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259638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en-CA" dirty="0"/>
              <a:t>Greenhouse Affect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628800"/>
            <a:ext cx="6400800" cy="4824536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CA" sz="2000" dirty="0">
                <a:solidFill>
                  <a:schemeClr val="tx1"/>
                </a:solidFill>
                <a:latin typeface="Gophic century"/>
              </a:rPr>
              <a:t>Various greenhouse gases in troposphere trap escaping _________________radiation from the sun (heat energy)</a:t>
            </a:r>
          </a:p>
          <a:p>
            <a:pPr algn="l"/>
            <a:endParaRPr lang="en-CA" sz="2000" dirty="0">
              <a:solidFill>
                <a:schemeClr val="tx1"/>
              </a:solidFill>
              <a:latin typeface="Gophic century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CA" sz="2000" dirty="0">
                <a:solidFill>
                  <a:schemeClr val="tx1"/>
                </a:solidFill>
                <a:latin typeface="Gophic century"/>
              </a:rPr>
              <a:t>Such as CO</a:t>
            </a:r>
            <a:r>
              <a:rPr lang="en-CA" sz="2000" baseline="-25000" dirty="0">
                <a:solidFill>
                  <a:schemeClr val="tx1"/>
                </a:solidFill>
                <a:latin typeface="Gophic century"/>
              </a:rPr>
              <a:t>2</a:t>
            </a:r>
            <a:r>
              <a:rPr lang="en-CA" sz="2000" dirty="0">
                <a:solidFill>
                  <a:schemeClr val="tx1"/>
                </a:solidFill>
                <a:latin typeface="Gophic century"/>
              </a:rPr>
              <a:t>, H</a:t>
            </a:r>
            <a:r>
              <a:rPr lang="en-CA" sz="2000" baseline="-25000" dirty="0">
                <a:solidFill>
                  <a:schemeClr val="tx1"/>
                </a:solidFill>
                <a:latin typeface="Gophic century"/>
              </a:rPr>
              <a:t>2</a:t>
            </a:r>
            <a:r>
              <a:rPr lang="en-CA" sz="2000" dirty="0">
                <a:solidFill>
                  <a:schemeClr val="tx1"/>
                </a:solidFill>
                <a:latin typeface="Gophic century"/>
              </a:rPr>
              <a:t>0 (____________), CH</a:t>
            </a:r>
            <a:r>
              <a:rPr lang="en-CA" sz="2000" baseline="-25000" dirty="0">
                <a:solidFill>
                  <a:schemeClr val="tx1"/>
                </a:solidFill>
                <a:latin typeface="Gophic century"/>
              </a:rPr>
              <a:t>4</a:t>
            </a:r>
            <a:r>
              <a:rPr lang="en-CA" sz="2000" dirty="0">
                <a:solidFill>
                  <a:schemeClr val="tx1"/>
                </a:solidFill>
                <a:latin typeface="Gophic century"/>
              </a:rPr>
              <a:t>, CFC’s, N</a:t>
            </a:r>
            <a:r>
              <a:rPr lang="en-CA" sz="2000" baseline="-25000" dirty="0">
                <a:solidFill>
                  <a:schemeClr val="tx1"/>
                </a:solidFill>
                <a:latin typeface="Gophic century"/>
              </a:rPr>
              <a:t>2</a:t>
            </a:r>
            <a:r>
              <a:rPr lang="en-CA" sz="2000" dirty="0">
                <a:solidFill>
                  <a:schemeClr val="tx1"/>
                </a:solidFill>
                <a:latin typeface="Gophic century"/>
              </a:rPr>
              <a:t>0</a:t>
            </a:r>
          </a:p>
          <a:p>
            <a:pPr algn="l"/>
            <a:endParaRPr lang="en-CA" sz="2000" dirty="0">
              <a:solidFill>
                <a:schemeClr val="tx1"/>
              </a:solidFill>
              <a:latin typeface="Gophic century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CA" sz="2000" dirty="0">
                <a:solidFill>
                  <a:schemeClr val="tx1"/>
                </a:solidFill>
                <a:latin typeface="Gophic century"/>
              </a:rPr>
              <a:t>This is a ______________process </a:t>
            </a:r>
          </a:p>
          <a:p>
            <a:pPr algn="l"/>
            <a:endParaRPr lang="en-CA" sz="2000" dirty="0">
              <a:solidFill>
                <a:schemeClr val="tx1"/>
              </a:solidFill>
              <a:latin typeface="Gophic century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CA" sz="2000" dirty="0">
                <a:solidFill>
                  <a:schemeClr val="tx1"/>
                </a:solidFill>
                <a:latin typeface="Gophic century"/>
              </a:rPr>
              <a:t>Human activities put ____________ of these gases into atmosphere _______________ the amount of heat absorbed in atmosphere</a:t>
            </a:r>
          </a:p>
          <a:p>
            <a:pPr marL="457200" indent="-457200" algn="l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2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1" y="1196752"/>
            <a:ext cx="806101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0871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1850</TotalTime>
  <Words>864</Words>
  <Application>Microsoft Office PowerPoint</Application>
  <PresentationFormat>On-screen Show (4:3)</PresentationFormat>
  <Paragraphs>74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Gothic</vt:lpstr>
      <vt:lpstr>Gophic century</vt:lpstr>
      <vt:lpstr>Wingdings</vt:lpstr>
      <vt:lpstr>Wingdings 3</vt:lpstr>
      <vt:lpstr>Ion Boardroom</vt:lpstr>
      <vt:lpstr>Office Theme</vt:lpstr>
      <vt:lpstr>Nutrient Cycles</vt:lpstr>
      <vt:lpstr>    LIST NUTRIENTS ESSENTIAL TO LIFE ___________  ___________ _____________</vt:lpstr>
      <vt:lpstr>PowerPoint Presentation</vt:lpstr>
      <vt:lpstr>PowerPoint Presentation</vt:lpstr>
      <vt:lpstr>Stored Carbon</vt:lpstr>
      <vt:lpstr>Human impact</vt:lpstr>
      <vt:lpstr>Human impact</vt:lpstr>
      <vt:lpstr>Greenhouse Affect </vt:lpstr>
      <vt:lpstr>PowerPoint Presentation</vt:lpstr>
      <vt:lpstr>Human Activities influencing Green House Gases in Atmosphere</vt:lpstr>
      <vt:lpstr>Effects of excess Carbon</vt:lpstr>
      <vt:lpstr>Nitrogen  cycle</vt:lpstr>
      <vt:lpstr>PowerPoint Presentation</vt:lpstr>
      <vt:lpstr>Phosphorus cycle</vt:lpstr>
      <vt:lpstr>Phosphorus cycle</vt:lpstr>
      <vt:lpstr>Human impact on Nitrogen and Phosphorus Cycles</vt:lpstr>
      <vt:lpstr>Human impact</vt:lpstr>
      <vt:lpstr>Nutrient Cycles &amp; Human Impact Poster</vt:lpstr>
    </vt:vector>
  </TitlesOfParts>
  <Company>Delta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Cycle of Matter</dc:title>
  <dc:creator>SD37</dc:creator>
  <cp:lastModifiedBy>Sharon Harnik</cp:lastModifiedBy>
  <cp:revision>55</cp:revision>
  <cp:lastPrinted>2020-12-18T23:52:57Z</cp:lastPrinted>
  <dcterms:created xsi:type="dcterms:W3CDTF">2018-01-05T04:39:21Z</dcterms:created>
  <dcterms:modified xsi:type="dcterms:W3CDTF">2021-11-15T04:30:50Z</dcterms:modified>
</cp:coreProperties>
</file>