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sldIdLst>
    <p:sldId id="268" r:id="rId2"/>
    <p:sldId id="269" r:id="rId3"/>
    <p:sldId id="270" r:id="rId4"/>
    <p:sldId id="271" r:id="rId5"/>
    <p:sldId id="256" r:id="rId6"/>
    <p:sldId id="260" r:id="rId7"/>
    <p:sldId id="261" r:id="rId8"/>
    <p:sldId id="264" r:id="rId9"/>
    <p:sldId id="262" r:id="rId10"/>
    <p:sldId id="281" r:id="rId11"/>
    <p:sldId id="265" r:id="rId12"/>
    <p:sldId id="283" r:id="rId13"/>
    <p:sldId id="282" r:id="rId14"/>
    <p:sldId id="284" r:id="rId15"/>
    <p:sldId id="273" r:id="rId16"/>
    <p:sldId id="274" r:id="rId17"/>
    <p:sldId id="275" r:id="rId18"/>
    <p:sldId id="280" r:id="rId19"/>
    <p:sldId id="279" r:id="rId20"/>
    <p:sldId id="266" r:id="rId21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62" d="100"/>
          <a:sy n="62" d="100"/>
        </p:scale>
        <p:origin x="1400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C238408C-6839-46EE-8131-EDA75C487F2E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87D77045-401A-4D5E-BFE3-54C21A8A66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477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310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668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673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288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88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86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681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3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36" name="Shape 35"/>
          <p:cNvSpPr>
            <a:spLocks/>
          </p:cNvSpPr>
          <p:nvPr/>
        </p:nvSpPr>
        <p:spPr bwMode="auto">
          <a:xfrm>
            <a:off x="4821864" y="1066800"/>
            <a:ext cx="434340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43" name="Shape 42"/>
          <p:cNvSpPr>
            <a:spLocks/>
          </p:cNvSpPr>
          <p:nvPr/>
        </p:nvSpPr>
        <p:spPr bwMode="auto">
          <a:xfrm>
            <a:off x="290624" y="-14176"/>
            <a:ext cx="5562600" cy="6553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22" name="Shape 21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24" name="Shape 23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26" name="Shape 25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27" name="Shape 26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/>
          <a:p>
            <a:fld id="{743653DA-8BF4-4869-96FE-9BCF43372D46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72AC53DF-4216-466D-99A7-94400E6C2A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r">
              <a:defRPr sz="380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buNone/>
              <a:defRPr lang="en-US" sz="4000" b="1" cap="all" dirty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 anchor="t"/>
          <a:lstStyle>
            <a:lvl1pPr marL="374904">
              <a:buNone/>
              <a:defRPr sz="20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1E3E-4B2F-4895-B65E-28B2E64F39F6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305044" y="3867144"/>
            <a:ext cx="4533900" cy="160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02264"/>
            <a:ext cx="868680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5435-8225-4333-BFFA-0096413F0D76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17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4" name="Group 17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0EC5-AC53-4169-941E-EDF10CD23748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100">
                <a:solidFill>
                  <a:schemeClr val="tx2"/>
                </a:solidFill>
              </a:defRPr>
            </a:lvl1pPr>
            <a:extLst/>
          </a:lstStyle>
          <a:p>
            <a:fld id="{8D3816DF-213E-421B-92D3-C068DBB023D6}" type="datetimeFigureOut">
              <a:rPr lang="en-US" smtClean="0">
                <a:solidFill>
                  <a:schemeClr val="tx2"/>
                </a:solidFill>
              </a:rPr>
              <a:pPr/>
              <a:t>9/23/2021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1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l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l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sz="4000" kern="1200" spc="-150" baseline="0">
          <a:solidFill>
            <a:schemeClr val="tx2">
              <a:satMod val="200000"/>
            </a:schemeClr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jalenack.com/periodic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1DF8-E230-2A43-BFF3-1C9447DC4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99022"/>
            <a:ext cx="7605464" cy="223403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n>
                  <a:solidFill>
                    <a:srgbClr val="FFC000"/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r="5400000" sy="-100000" rotWithShape="0"/>
                </a:effectLst>
              </a:rPr>
              <a:t>The Periodic Table of Elements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80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908824"/>
          </a:xfrm>
        </p:spPr>
        <p:txBody>
          <a:bodyPr/>
          <a:lstStyle/>
          <a:p>
            <a:r>
              <a:rPr lang="en-CA" dirty="0"/>
              <a:t>Complete #1-4- on the blank periodic table.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636912"/>
            <a:ext cx="7772400" cy="3718648"/>
          </a:xfr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5330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76637" y="194741"/>
            <a:ext cx="7772400" cy="862018"/>
          </a:xfrm>
        </p:spPr>
        <p:txBody>
          <a:bodyPr/>
          <a:lstStyle/>
          <a:p>
            <a:r>
              <a:rPr sz="3600" dirty="0">
                <a:solidFill>
                  <a:srgbClr val="00B0F0"/>
                </a:solidFill>
              </a:rPr>
              <a:t>3) By Rows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9608" y="1268760"/>
            <a:ext cx="78581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/>
              <a:t>Each horizontal row is called a </a:t>
            </a:r>
            <a:r>
              <a:rPr lang="en-US" sz="2800" b="1" u="sng" dirty="0">
                <a:solidFill>
                  <a:srgbClr val="00B0F0"/>
                </a:solidFill>
              </a:rPr>
              <a:t>period. </a:t>
            </a:r>
          </a:p>
          <a:p>
            <a:endParaRPr lang="en-US" sz="2800" b="1" u="sng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CA" sz="2800" dirty="0"/>
              <a:t>As you move across a period (row) each element has </a:t>
            </a:r>
            <a:r>
              <a:rPr lang="en-CA" sz="2800" dirty="0">
                <a:solidFill>
                  <a:srgbClr val="00B0F0"/>
                </a:solidFill>
              </a:rPr>
              <a:t>1 more proton </a:t>
            </a:r>
            <a:r>
              <a:rPr lang="en-CA" sz="2800" dirty="0"/>
              <a:t>than the element before which means the atomic number </a:t>
            </a:r>
            <a:r>
              <a:rPr lang="en-CA" sz="2800" dirty="0">
                <a:solidFill>
                  <a:srgbClr val="00B0F0"/>
                </a:solidFill>
              </a:rPr>
              <a:t>increases by 1</a:t>
            </a:r>
            <a:r>
              <a:rPr lang="en-CA" sz="2800" dirty="0"/>
              <a:t>.</a:t>
            </a:r>
          </a:p>
          <a:p>
            <a:pPr>
              <a:buFont typeface="Arial" pitchFamily="34" charset="0"/>
              <a:buChar char="•"/>
            </a:pPr>
            <a:endParaRPr lang="en-US" sz="2800" b="1" dirty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The atomic mass also increases from left to right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332760"/>
          </a:xfrm>
        </p:spPr>
        <p:txBody>
          <a:bodyPr/>
          <a:lstStyle/>
          <a:p>
            <a:r>
              <a:rPr lang="en-CA" dirty="0"/>
              <a:t>Do #5  - 7 . Focusing on Periods in the table</a:t>
            </a:r>
          </a:p>
        </p:txBody>
      </p:sp>
    </p:spTree>
    <p:extLst>
      <p:ext uri="{BB962C8B-B14F-4D97-AF65-F5344CB8AC3E}">
        <p14:creationId xmlns:p14="http://schemas.microsoft.com/office/powerpoint/2010/main" val="2571220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231" y="188640"/>
            <a:ext cx="7772400" cy="914400"/>
          </a:xfrm>
        </p:spPr>
        <p:txBody>
          <a:bodyPr/>
          <a:lstStyle/>
          <a:p>
            <a:r>
              <a:rPr lang="en-CA" dirty="0">
                <a:solidFill>
                  <a:srgbClr val="00B0F0"/>
                </a:solidFill>
              </a:rPr>
              <a:t>4) By Groups / Families</a:t>
            </a:r>
          </a:p>
        </p:txBody>
      </p:sp>
      <p:pic>
        <p:nvPicPr>
          <p:cNvPr id="3" name="Picture 19" descr="Picture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96" y="3140968"/>
            <a:ext cx="3559175" cy="31829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467544" y="3657687"/>
            <a:ext cx="455295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33413" lvl="1" indent="-176213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Times" pitchFamily="1" charset="0"/>
              <a:buChar char="•"/>
            </a:pPr>
            <a:r>
              <a:rPr lang="en-US" sz="2000" b="1" dirty="0">
                <a:solidFill>
                  <a:srgbClr val="00B0F0"/>
                </a:solidFill>
              </a:rPr>
              <a:t>Alkali metals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/>
              <a:t>- group 1, highly reactive</a:t>
            </a:r>
          </a:p>
          <a:p>
            <a:pPr marL="633413" lvl="1" indent="-176213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Times" pitchFamily="1" charset="0"/>
              <a:buChar char="•"/>
            </a:pPr>
            <a:r>
              <a:rPr lang="en-US" sz="2000" b="1" dirty="0">
                <a:solidFill>
                  <a:srgbClr val="00B0F0"/>
                </a:solidFill>
              </a:rPr>
              <a:t>Alkaline earth metals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/>
              <a:t>- group 2, burn in air if heated</a:t>
            </a:r>
          </a:p>
          <a:p>
            <a:pPr marL="633413" lvl="1" indent="-176213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Times" pitchFamily="1" charset="0"/>
              <a:buChar char="•"/>
            </a:pPr>
            <a:r>
              <a:rPr lang="en-US" sz="2000" b="1" dirty="0">
                <a:solidFill>
                  <a:srgbClr val="00B0F0"/>
                </a:solidFill>
              </a:rPr>
              <a:t>Halogens</a:t>
            </a:r>
            <a:r>
              <a:rPr lang="en-US" sz="2000" dirty="0"/>
              <a:t> - group 17, highly reactive non-metals</a:t>
            </a:r>
          </a:p>
          <a:p>
            <a:pPr marL="633413" lvl="1" indent="-176213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Times" pitchFamily="1" charset="0"/>
              <a:buChar char="•"/>
            </a:pPr>
            <a:r>
              <a:rPr lang="en-US" sz="2000" b="1" dirty="0">
                <a:solidFill>
                  <a:srgbClr val="00B0F0"/>
                </a:solidFill>
              </a:rPr>
              <a:t>Noble gases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/>
              <a:t>- group 18, stable and unreactive non-metals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5231" y="1103040"/>
            <a:ext cx="761804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Vertical columns – are called groups or </a:t>
            </a:r>
            <a:r>
              <a:rPr lang="en-US" sz="2800" b="1" dirty="0"/>
              <a:t>families</a:t>
            </a:r>
            <a:br>
              <a:rPr lang="en-US" sz="2800" b="1" dirty="0"/>
            </a:br>
            <a:r>
              <a:rPr lang="en-US" sz="2800" b="1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/>
              <a:t>Elements in the same column have </a:t>
            </a:r>
            <a:r>
              <a:rPr lang="en-CA" sz="2800" dirty="0">
                <a:solidFill>
                  <a:srgbClr val="00B0F0"/>
                </a:solidFill>
              </a:rPr>
              <a:t>similar properties</a:t>
            </a:r>
            <a:r>
              <a:rPr lang="en-CA" sz="2800" dirty="0"/>
              <a:t>   ex. Group 18 = unreactive gases</a:t>
            </a:r>
          </a:p>
          <a:p>
            <a:endParaRPr lang="en-US" sz="28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702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548784"/>
          </a:xfrm>
        </p:spPr>
        <p:txBody>
          <a:bodyPr/>
          <a:lstStyle/>
          <a:p>
            <a:r>
              <a:rPr lang="en-CA" dirty="0"/>
              <a:t>Complete #8-15 – On groups, charges, diatomic elements.</a:t>
            </a:r>
          </a:p>
        </p:txBody>
      </p:sp>
    </p:spTree>
    <p:extLst>
      <p:ext uri="{BB962C8B-B14F-4D97-AF65-F5344CB8AC3E}">
        <p14:creationId xmlns:p14="http://schemas.microsoft.com/office/powerpoint/2010/main" val="1260878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34D73-65FB-754C-8FA5-FF6B7C6FD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836816"/>
          </a:xfrm>
        </p:spPr>
        <p:txBody>
          <a:bodyPr/>
          <a:lstStyle/>
          <a:p>
            <a:r>
              <a:rPr lang="en-CA" dirty="0"/>
              <a:t>What are some repeating patterns that can be observed when looking at the periodic table?</a:t>
            </a:r>
            <a:br>
              <a:rPr lang="en-CA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6CA6D-5404-5A40-8844-65EAB6A90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996952"/>
            <a:ext cx="7772400" cy="335860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1</a:t>
            </a:r>
            <a:r>
              <a:rPr lang="en-CA" sz="2700" dirty="0"/>
              <a:t>) Atom size</a:t>
            </a:r>
          </a:p>
          <a:p>
            <a:pPr marL="0" indent="0">
              <a:buNone/>
            </a:pPr>
            <a:br>
              <a:rPr lang="en-CA" sz="2700" dirty="0"/>
            </a:br>
            <a:r>
              <a:rPr lang="en-CA" sz="2700" dirty="0"/>
              <a:t>2) Reactivity</a:t>
            </a:r>
          </a:p>
          <a:p>
            <a:pPr marL="0" indent="0">
              <a:buNone/>
            </a:pPr>
            <a:br>
              <a:rPr lang="en-CA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86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D82FA-0EBC-9446-80A2-C81E9AADE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760" y="1440780"/>
            <a:ext cx="7886700" cy="509928"/>
          </a:xfrm>
        </p:spPr>
        <p:txBody>
          <a:bodyPr>
            <a:normAutofit fontScale="90000"/>
          </a:bodyPr>
          <a:lstStyle/>
          <a:p>
            <a:r>
              <a:rPr lang="en-CA" dirty="0"/>
              <a:t>Atom size</a:t>
            </a:r>
            <a:br>
              <a:rPr lang="en-CA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F398E-8C55-8441-B529-9A8B31E5D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760" y="2233264"/>
            <a:ext cx="7844661" cy="2479295"/>
          </a:xfrm>
        </p:spPr>
        <p:txBody>
          <a:bodyPr>
            <a:normAutofit fontScale="92500"/>
          </a:bodyPr>
          <a:lstStyle/>
          <a:p>
            <a:r>
              <a:rPr lang="en-CA" sz="2700" dirty="0"/>
              <a:t>Atom size increases as we move down the groups and from right to left on the periodic table.</a:t>
            </a:r>
          </a:p>
          <a:p>
            <a:r>
              <a:rPr lang="en-CA" sz="2700" dirty="0"/>
              <a:t>The greater the </a:t>
            </a:r>
            <a:r>
              <a:rPr lang="en-CA" sz="2700" dirty="0">
                <a:solidFill>
                  <a:srgbClr val="00B0F0"/>
                </a:solidFill>
              </a:rPr>
              <a:t># of energy shells </a:t>
            </a:r>
            <a:r>
              <a:rPr lang="en-CA" sz="2700" dirty="0"/>
              <a:t>the larger the atom</a:t>
            </a:r>
          </a:p>
          <a:p>
            <a:r>
              <a:rPr lang="en-CA" sz="2700" dirty="0"/>
              <a:t>The greater the mass of the nucleus in the same row the</a:t>
            </a:r>
            <a:r>
              <a:rPr lang="en-CA" sz="2700" dirty="0">
                <a:solidFill>
                  <a:srgbClr val="00B0F0"/>
                </a:solidFill>
              </a:rPr>
              <a:t> smaller </a:t>
            </a:r>
            <a:r>
              <a:rPr lang="en-CA" sz="2700" dirty="0"/>
              <a:t>the atom</a:t>
            </a:r>
          </a:p>
          <a:p>
            <a:endParaRPr lang="en-CA" sz="2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06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4.googleusercontent.com/1cBfjpvYSYy7wXGjpC9yI2tSB-DLgVrdbea5W6ly_V91ZZDF7U6DB9Dfo0UR9qduWUzpkcfiIlzo1Av97uF-LL1PcxRcx_utC5lgjMQd5ag-_Y4lrj21wQkpSPyGT0_896woisHa">
            <a:extLst>
              <a:ext uri="{FF2B5EF4-FFF2-40B4-BE49-F238E27FC236}">
                <a16:creationId xmlns:a16="http://schemas.microsoft.com/office/drawing/2014/main" id="{590488DC-C298-4F40-9FA4-4878C195CE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985" y="1543051"/>
            <a:ext cx="6694715" cy="394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516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87F1F-D9DD-F840-A05F-AFDE1AF5C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Reactivity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B2267-25A1-E949-B93E-4405F4F93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359" y="1430638"/>
            <a:ext cx="7772400" cy="4572000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endParaRPr lang="en-CA" sz="2700" dirty="0"/>
          </a:p>
          <a:p>
            <a:r>
              <a:rPr lang="en-CA" sz="2700" dirty="0"/>
              <a:t>Metals increase reactivity right to left  and down each column</a:t>
            </a:r>
          </a:p>
          <a:p>
            <a:r>
              <a:rPr lang="en-CA" sz="2700" dirty="0"/>
              <a:t>Non-metals increase reactivity left to right and up each column </a:t>
            </a:r>
          </a:p>
          <a:p>
            <a:r>
              <a:rPr lang="en-CA" sz="2700" dirty="0"/>
              <a:t>Reactivity depends on </a:t>
            </a:r>
            <a:r>
              <a:rPr lang="en-CA" sz="2700" dirty="0">
                <a:solidFill>
                  <a:srgbClr val="00B0F0"/>
                </a:solidFill>
              </a:rPr>
              <a:t>how easily </a:t>
            </a:r>
            <a:r>
              <a:rPr lang="en-CA" sz="2700" dirty="0"/>
              <a:t>the atom gains or looses electrons. </a:t>
            </a:r>
          </a:p>
          <a:p>
            <a:r>
              <a:rPr lang="en-CA" sz="2700" dirty="0"/>
              <a:t>Metals want to </a:t>
            </a:r>
            <a:r>
              <a:rPr lang="en-CA" sz="2700" dirty="0">
                <a:solidFill>
                  <a:srgbClr val="00B0F0"/>
                </a:solidFill>
              </a:rPr>
              <a:t>donate electrons </a:t>
            </a:r>
            <a:r>
              <a:rPr lang="en-CA" sz="2700" dirty="0"/>
              <a:t>to form a full outer shell and non-metals want to </a:t>
            </a:r>
            <a:r>
              <a:rPr lang="en-CA" sz="2700" dirty="0">
                <a:solidFill>
                  <a:srgbClr val="00B0F0"/>
                </a:solidFill>
              </a:rPr>
              <a:t>take electrons </a:t>
            </a:r>
            <a:r>
              <a:rPr lang="en-CA" sz="2700" dirty="0"/>
              <a:t>to form a full outer shell.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472808" y="2564904"/>
            <a:ext cx="1224136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531423" y="3501008"/>
            <a:ext cx="1224136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30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4.googleusercontent.com/TxnzOBJua7toVtbNH9z8Wk8XVqx3uBCEGRkA-YeKzKLXtEsxn3zh89oQEFCXXgGeeoSDiowfN2G7r6bIE0ewcsf180L44ahkERg6_D1L-wQu1eY5dJhmfur31tQ5PFncEPnclXw4">
            <a:extLst>
              <a:ext uri="{FF2B5EF4-FFF2-40B4-BE49-F238E27FC236}">
                <a16:creationId xmlns:a16="http://schemas.microsoft.com/office/drawing/2014/main" id="{4AD51995-8BD4-0A4C-A389-6EB9B71FCC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72" y="1232807"/>
            <a:ext cx="6809014" cy="416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73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F3701-D51E-AA4C-93A0-47C6525E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Imagine going to the library and finding all the books in big messy piles </a:t>
            </a:r>
            <a:endParaRPr lang="en-US" dirty="0"/>
          </a:p>
        </p:txBody>
      </p:sp>
      <p:pic>
        <p:nvPicPr>
          <p:cNvPr id="1026" name="Picture 2" descr="https://lh3.googleusercontent.com/K6grVvWyc_c90KCUil2zN4bWON1Dx7E07ulkDrnTHnvCNzxyCKTvbO2TF05MS4cJmTfyvqcnWvMvTxV9MTT-yJW5QgJ72o9S_IT89nxRm9IrthO4hSR6y1RE00wDg4Nvk8gCShHr">
            <a:extLst>
              <a:ext uri="{FF2B5EF4-FFF2-40B4-BE49-F238E27FC236}">
                <a16:creationId xmlns:a16="http://schemas.microsoft.com/office/drawing/2014/main" id="{7CD073DF-FA57-6C49-856A-EC22E4A96D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928" y="2375807"/>
            <a:ext cx="6286500" cy="269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22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7772400" cy="862018"/>
          </a:xfrm>
        </p:spPr>
        <p:txBody>
          <a:bodyPr/>
          <a:lstStyle/>
          <a:p>
            <a:r>
              <a:rPr sz="3600" dirty="0"/>
              <a:t>Do THIS!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5786" y="1500174"/>
            <a:ext cx="78581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fontAlgn="ctr">
              <a:buFont typeface="+mj-lt"/>
              <a:buAutoNum type="arabicPeriod"/>
            </a:pPr>
            <a:r>
              <a:rPr lang="en-CA" sz="2800" dirty="0"/>
              <a:t>Finish descriptions and required activities </a:t>
            </a:r>
            <a:r>
              <a:rPr lang="en-CA" sz="2800"/>
              <a:t>on the blank </a:t>
            </a:r>
            <a:r>
              <a:rPr lang="en-CA" sz="2800" dirty="0"/>
              <a:t>periodic table</a:t>
            </a:r>
            <a:endParaRPr lang="en-CA" sz="2800" dirty="0">
              <a:solidFill>
                <a:srgbClr val="FF0000"/>
              </a:solidFill>
            </a:endParaRPr>
          </a:p>
          <a:p>
            <a:pPr marL="514350" indent="-514350" fontAlgn="ctr">
              <a:buFont typeface="+mj-lt"/>
              <a:buAutoNum type="arabicPeriod"/>
            </a:pPr>
            <a:r>
              <a:rPr lang="en-CA" sz="2800" dirty="0"/>
              <a:t>Use the periodic table, notes and the internet to complete the questions on using the periodic table.  This is for marks!</a:t>
            </a:r>
          </a:p>
          <a:p>
            <a:pPr fontAlgn="ctr"/>
            <a:endParaRPr lang="en-CA" sz="2800" dirty="0"/>
          </a:p>
        </p:txBody>
      </p:sp>
      <p:pic>
        <p:nvPicPr>
          <p:cNvPr id="2054" name="Picture 6" descr="C:\Documents and Settings\Andrew &amp; Maggie\Local Settings\Temporary Internet Files\Content.IE5\K8PJ7IFQ\MPj038769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5908" y="4365104"/>
            <a:ext cx="3786182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B1440-6B5E-4040-9869-E4A8DD7A0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9765"/>
            <a:ext cx="7886700" cy="4110208"/>
          </a:xfrm>
        </p:spPr>
        <p:txBody>
          <a:bodyPr>
            <a:noAutofit/>
          </a:bodyPr>
          <a:lstStyle/>
          <a:p>
            <a:r>
              <a:rPr lang="en-CA" sz="3200" dirty="0"/>
              <a:t>It could take a very long time to find the book you wanted. </a:t>
            </a:r>
          </a:p>
          <a:p>
            <a:r>
              <a:rPr lang="en-CA" sz="3200" dirty="0"/>
              <a:t>Of course, in most libraries, books are arranged in an orderly way. </a:t>
            </a:r>
          </a:p>
          <a:p>
            <a:r>
              <a:rPr lang="en-CA" sz="3200" dirty="0"/>
              <a:t>It’s clear that grouping books in an organized way is very useful.</a:t>
            </a:r>
          </a:p>
          <a:p>
            <a:pPr marL="0" indent="0">
              <a:buNone/>
            </a:pPr>
            <a:br>
              <a:rPr lang="en-CA" sz="2700" dirty="0"/>
            </a:b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85397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52506-3C67-264F-B9C6-467DDAC94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5465"/>
            <a:ext cx="7886700" cy="4224508"/>
          </a:xfrm>
        </p:spPr>
        <p:txBody>
          <a:bodyPr>
            <a:normAutofit/>
          </a:bodyPr>
          <a:lstStyle/>
          <a:p>
            <a:r>
              <a:rPr lang="en-CA" dirty="0"/>
              <a:t>The same is true of chemical elements. </a:t>
            </a:r>
          </a:p>
          <a:p>
            <a:r>
              <a:rPr lang="en-CA" dirty="0"/>
              <a:t>For many years, scientists looked for a good way to organize them. </a:t>
            </a:r>
          </a:p>
          <a:p>
            <a:r>
              <a:rPr lang="en-CA" dirty="0"/>
              <a:t>This became increasingly important as more and more elements were discovered. </a:t>
            </a:r>
          </a:p>
          <a:p>
            <a:r>
              <a:rPr lang="en-CA" dirty="0"/>
              <a:t>An orderly arrangement of elements, like the books in a library, is also very useful.</a:t>
            </a:r>
            <a:br>
              <a:rPr lang="en-CA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69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033380"/>
            <a:ext cx="3000396" cy="4110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>
            <a:spLocks noGrp="1"/>
          </p:cNvSpPr>
          <p:nvPr>
            <p:ph type="body" idx="1"/>
          </p:nvPr>
        </p:nvSpPr>
        <p:spPr>
          <a:xfrm>
            <a:off x="755576" y="1024658"/>
            <a:ext cx="7772400" cy="105251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Dmitri Mendeleev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558" y="4293096"/>
            <a:ext cx="7772400" cy="1974059"/>
          </a:xfrm>
        </p:spPr>
        <p:txBody>
          <a:bodyPr/>
          <a:lstStyle/>
          <a:p>
            <a:r>
              <a:rPr lang="en-CA" dirty="0">
                <a:solidFill>
                  <a:srgbClr val="FFFF00"/>
                </a:solidFill>
              </a:rPr>
              <a:t>Responsible for the creation  of  today’s periodic  table of elements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6873" y="332656"/>
            <a:ext cx="1928826" cy="1810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772400" cy="862018"/>
          </a:xfrm>
        </p:spPr>
        <p:txBody>
          <a:bodyPr/>
          <a:lstStyle/>
          <a:p>
            <a:r>
              <a:rPr lang="en-CA" sz="3600" dirty="0"/>
              <a:t>O</a:t>
            </a:r>
            <a:r>
              <a:rPr sz="3600" dirty="0" err="1"/>
              <a:t>rigin</a:t>
            </a:r>
            <a:r>
              <a:rPr sz="3600" dirty="0"/>
              <a:t> of  the Periodic </a:t>
            </a:r>
            <a:br>
              <a:rPr sz="3600" dirty="0"/>
            </a:br>
            <a:r>
              <a:rPr sz="3600" dirty="0"/>
              <a:t>table of Elements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7519" y="2253542"/>
            <a:ext cx="78581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2313" lvl="1" indent="-265113">
              <a:buFont typeface="Arial" pitchFamily="34" charset="0"/>
              <a:buChar char="•"/>
            </a:pPr>
            <a:r>
              <a:rPr lang="en-US" sz="2800" dirty="0"/>
              <a:t>In 1867, Dimitri Mendeleev found </a:t>
            </a:r>
            <a:r>
              <a:rPr lang="en-US" sz="2800" dirty="0">
                <a:solidFill>
                  <a:srgbClr val="FFFF00"/>
                </a:solidFill>
              </a:rPr>
              <a:t>patterns</a:t>
            </a:r>
            <a:r>
              <a:rPr lang="en-US" sz="2800" dirty="0"/>
              <a:t> in the elements and organized them into a </a:t>
            </a:r>
            <a:r>
              <a:rPr lang="en-US" sz="2800" dirty="0">
                <a:solidFill>
                  <a:srgbClr val="FFFF00"/>
                </a:solidFill>
              </a:rPr>
              <a:t>table</a:t>
            </a:r>
          </a:p>
          <a:p>
            <a:pPr marL="722313" lvl="1" indent="-265113">
              <a:buFont typeface="Arial" pitchFamily="34" charset="0"/>
              <a:buChar char="•"/>
            </a:pPr>
            <a:r>
              <a:rPr lang="en-US" sz="2800" dirty="0"/>
              <a:t>Organized elements according to:</a:t>
            </a:r>
          </a:p>
          <a:p>
            <a:pPr marL="1179513" lvl="2" indent="-265113"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FFFF00"/>
                </a:solidFill>
              </a:rPr>
              <a:t>atomic weight </a:t>
            </a:r>
          </a:p>
          <a:p>
            <a:pPr marL="1179513" lvl="2" indent="-265113">
              <a:buFont typeface="Arial" pitchFamily="34" charset="0"/>
              <a:buChar char="•"/>
            </a:pPr>
            <a:r>
              <a:rPr lang="en-US" sz="2800" dirty="0"/>
              <a:t>grouped elements with </a:t>
            </a:r>
            <a:r>
              <a:rPr lang="en-US" sz="2800" dirty="0">
                <a:solidFill>
                  <a:srgbClr val="FFFF00"/>
                </a:solidFill>
              </a:rPr>
              <a:t>similar properties </a:t>
            </a:r>
            <a:r>
              <a:rPr lang="en-US" sz="2800" dirty="0"/>
              <a:t>into families</a:t>
            </a:r>
          </a:p>
          <a:p>
            <a:pPr marL="722313" lvl="1" indent="-265113">
              <a:buFont typeface="Arial" pitchFamily="34" charset="0"/>
              <a:buChar char="•"/>
            </a:pPr>
            <a:r>
              <a:rPr lang="en-US" sz="2800" dirty="0"/>
              <a:t>The resulting table had </a:t>
            </a:r>
            <a:r>
              <a:rPr lang="en-US" sz="2800" dirty="0">
                <a:solidFill>
                  <a:srgbClr val="FFFF00"/>
                </a:solidFill>
              </a:rPr>
              <a:t>holes</a:t>
            </a:r>
            <a:r>
              <a:rPr lang="en-US" sz="2800" dirty="0"/>
              <a:t> for elements not yet </a:t>
            </a:r>
            <a:r>
              <a:rPr lang="en-US" sz="2800" dirty="0">
                <a:solidFill>
                  <a:srgbClr val="FFFF00"/>
                </a:solidFill>
              </a:rPr>
              <a:t>discovered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77788" y="151727"/>
            <a:ext cx="7772400" cy="862018"/>
          </a:xfrm>
        </p:spPr>
        <p:txBody>
          <a:bodyPr/>
          <a:lstStyle/>
          <a:p>
            <a:r>
              <a:rPr sz="3200" dirty="0"/>
              <a:t>How is the periodic Table Organized?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4397" y="1192789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1)  By Element</a:t>
            </a:r>
          </a:p>
        </p:txBody>
      </p:sp>
      <p:pic>
        <p:nvPicPr>
          <p:cNvPr id="4" name="Picture 7" descr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397" y="1785266"/>
            <a:ext cx="3738563" cy="2922588"/>
          </a:xfrm>
          <a:prstGeom prst="rect">
            <a:avLst/>
          </a:prstGeom>
          <a:noFill/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788024" y="1785266"/>
            <a:ext cx="4205286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Atomic Mass</a:t>
            </a:r>
            <a:r>
              <a:rPr lang="en-US" sz="2400" dirty="0">
                <a:solidFill>
                  <a:srgbClr val="00B0F0"/>
                </a:solidFill>
              </a:rPr>
              <a:t> - </a:t>
            </a:r>
            <a:r>
              <a:rPr lang="en-US" sz="2400" dirty="0"/>
              <a:t>mass of the average atom of an element</a:t>
            </a:r>
          </a:p>
          <a:p>
            <a:r>
              <a:rPr lang="en-US" sz="2400" b="1" dirty="0">
                <a:solidFill>
                  <a:srgbClr val="00B0F0"/>
                </a:solidFill>
              </a:rPr>
              <a:t>Atomic Number</a:t>
            </a:r>
            <a:r>
              <a:rPr lang="en-US" sz="2400" dirty="0">
                <a:solidFill>
                  <a:srgbClr val="00B0F0"/>
                </a:solidFill>
              </a:rPr>
              <a:t> – </a:t>
            </a:r>
            <a:r>
              <a:rPr lang="en-US" sz="2400" dirty="0"/>
              <a:t>is the number of protons in each atom of the element</a:t>
            </a:r>
          </a:p>
          <a:p>
            <a:r>
              <a:rPr lang="en-US" sz="2400" b="1" dirty="0">
                <a:solidFill>
                  <a:srgbClr val="00B0F0"/>
                </a:solidFill>
              </a:rPr>
              <a:t>Ion Charge</a:t>
            </a:r>
            <a:r>
              <a:rPr lang="en-US" sz="2400" dirty="0">
                <a:solidFill>
                  <a:srgbClr val="00B0F0"/>
                </a:solidFill>
              </a:rPr>
              <a:t> - </a:t>
            </a:r>
            <a:r>
              <a:rPr lang="en-US" sz="2400" dirty="0"/>
              <a:t>electric charge that forms when an atom gains or loses electrons</a:t>
            </a:r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74397" y="4941168"/>
            <a:ext cx="7332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Elements are listed in squares containing the element symbol, name, atomic number, ion charge (s),</a:t>
            </a:r>
            <a:br>
              <a:rPr lang="en-CA" sz="2400" dirty="0"/>
            </a:br>
            <a:r>
              <a:rPr lang="en-CA" sz="2400" dirty="0"/>
              <a:t>atomic mass.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7772400" cy="862018"/>
          </a:xfrm>
        </p:spPr>
        <p:txBody>
          <a:bodyPr/>
          <a:lstStyle/>
          <a:p>
            <a:r>
              <a:rPr sz="3200" dirty="0">
                <a:solidFill>
                  <a:srgbClr val="00B0F0"/>
                </a:solidFill>
              </a:rPr>
              <a:t>2) By  Class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5786" y="1500174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Metals, Non-metals, and  Metalloids (Semi-metals).</a:t>
            </a:r>
            <a:endParaRPr lang="en-US" sz="3200" dirty="0"/>
          </a:p>
        </p:txBody>
      </p:sp>
      <p:pic>
        <p:nvPicPr>
          <p:cNvPr id="6" name="Picture 10" descr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0772" y="2276872"/>
            <a:ext cx="6538620" cy="3946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14400" y="66652"/>
            <a:ext cx="7772400" cy="862018"/>
          </a:xfrm>
        </p:spPr>
        <p:txBody>
          <a:bodyPr/>
          <a:lstStyle/>
          <a:p>
            <a:r>
              <a:rPr dirty="0"/>
              <a:t>Where in the Table?</a:t>
            </a:r>
          </a:p>
        </p:txBody>
      </p:sp>
      <p:pic>
        <p:nvPicPr>
          <p:cNvPr id="6" name="Picture 9" descr="peridoc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032" y="1214422"/>
            <a:ext cx="7946240" cy="542132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rot="5400000">
            <a:off x="1285852" y="2214554"/>
            <a:ext cx="1643074" cy="642942"/>
          </a:xfrm>
          <a:prstGeom prst="straightConnector1">
            <a:avLst/>
          </a:prstGeom>
          <a:ln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428860" y="2071678"/>
            <a:ext cx="3643338" cy="214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28860" y="2428868"/>
            <a:ext cx="5500726" cy="71438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ducingPowerPoint2007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595</Words>
  <Application>Microsoft Office PowerPoint</Application>
  <PresentationFormat>On-screen Show (4:3)</PresentationFormat>
  <Paragraphs>67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Corbel</vt:lpstr>
      <vt:lpstr>Times</vt:lpstr>
      <vt:lpstr>Wingdings</vt:lpstr>
      <vt:lpstr>Wingdings 2</vt:lpstr>
      <vt:lpstr>Wingdings 3</vt:lpstr>
      <vt:lpstr>IntroducingPowerPoint2007</vt:lpstr>
      <vt:lpstr>The Periodic Table of Elements</vt:lpstr>
      <vt:lpstr>Imagine going to the library and finding all the books in big messy piles </vt:lpstr>
      <vt:lpstr>PowerPoint Presentation</vt:lpstr>
      <vt:lpstr>PowerPoint Presentation</vt:lpstr>
      <vt:lpstr>Responsible for the creation  of  today’s periodic  table of elements</vt:lpstr>
      <vt:lpstr>Origin of  the Periodic  table of Elements</vt:lpstr>
      <vt:lpstr>How is the periodic Table Organized?</vt:lpstr>
      <vt:lpstr>2) By  Class</vt:lpstr>
      <vt:lpstr>Where in the Table?</vt:lpstr>
      <vt:lpstr>Complete #1-4- on the blank periodic table.</vt:lpstr>
      <vt:lpstr>3) By Rows</vt:lpstr>
      <vt:lpstr>Do #5  - 7 . Focusing on Periods in the table</vt:lpstr>
      <vt:lpstr>4) By Groups / Families</vt:lpstr>
      <vt:lpstr>Complete #8-15 – On groups, charges, diatomic elements.</vt:lpstr>
      <vt:lpstr>What are some repeating patterns that can be observed when looking at the periodic table? </vt:lpstr>
      <vt:lpstr>Atom size </vt:lpstr>
      <vt:lpstr>PowerPoint Presentation</vt:lpstr>
      <vt:lpstr>Reactivity</vt:lpstr>
      <vt:lpstr>PowerPoint Presentation</vt:lpstr>
      <vt:lpstr>Do THIS!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2007-09-26T14:46:18Z</dcterms:created>
  <dcterms:modified xsi:type="dcterms:W3CDTF">2021-09-23T23:27:55Z</dcterms:modified>
</cp:coreProperties>
</file>