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17"/>
  </p:notesMasterIdLst>
  <p:sldIdLst>
    <p:sldId id="281" r:id="rId2"/>
    <p:sldId id="287" r:id="rId3"/>
    <p:sldId id="260" r:id="rId4"/>
    <p:sldId id="265" r:id="rId5"/>
    <p:sldId id="257" r:id="rId6"/>
    <p:sldId id="262" r:id="rId7"/>
    <p:sldId id="272" r:id="rId8"/>
    <p:sldId id="297" r:id="rId9"/>
    <p:sldId id="298" r:id="rId10"/>
    <p:sldId id="300" r:id="rId11"/>
    <p:sldId id="301" r:id="rId12"/>
    <p:sldId id="304" r:id="rId13"/>
    <p:sldId id="299" r:id="rId14"/>
    <p:sldId id="305" r:id="rId15"/>
    <p:sldId id="30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66" autoAdjust="0"/>
    <p:restoredTop sz="95441" autoAdjust="0"/>
  </p:normalViewPr>
  <p:slideViewPr>
    <p:cSldViewPr>
      <p:cViewPr varScale="1">
        <p:scale>
          <a:sx n="66" d="100"/>
          <a:sy n="66" d="100"/>
        </p:scale>
        <p:origin x="48"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F025BD-C3B5-40D2-B3FC-E73720808AE2}" type="datetimeFigureOut">
              <a:rPr lang="en-US" smtClean="0"/>
              <a:pPr/>
              <a:t>3/1/2023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758335-7FA5-4051-9A8E-3EA5D05FCD7A}" type="slidenum">
              <a:rPr lang="en-CA" smtClean="0"/>
              <a:pPr/>
              <a:t>‹#›</a:t>
            </a:fld>
            <a:endParaRPr lang="en-CA"/>
          </a:p>
        </p:txBody>
      </p:sp>
    </p:spTree>
    <p:extLst>
      <p:ext uri="{BB962C8B-B14F-4D97-AF65-F5344CB8AC3E}">
        <p14:creationId xmlns:p14="http://schemas.microsoft.com/office/powerpoint/2010/main" val="1578540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Click on button for story on backyard</a:t>
            </a:r>
            <a:r>
              <a:rPr lang="en-CA" baseline="0" dirty="0"/>
              <a:t> Tesla coil (YouTube)</a:t>
            </a:r>
          </a:p>
          <a:p>
            <a:pPr fontAlgn="base"/>
            <a:r>
              <a:rPr lang="en-CA" sz="1200" b="0" i="0" kern="1200" dirty="0">
                <a:solidFill>
                  <a:schemeClr val="tx1"/>
                </a:solidFill>
                <a:effectLst/>
                <a:latin typeface="+mn-lt"/>
                <a:ea typeface="+mn-ea"/>
                <a:cs typeface="+mn-cs"/>
              </a:rPr>
              <a:t>Nikola Tesla dreamed of creating a way to supply power to the world without stringing wires across the globe. The inventor came close to accomplishing this when his "mad scientist" experiments with electricity led to his creation of the Tesla coil.</a:t>
            </a:r>
          </a:p>
          <a:p>
            <a:pPr fontAlgn="base"/>
            <a:r>
              <a:rPr lang="en-CA" sz="1200" b="0" i="0" kern="1200" dirty="0">
                <a:solidFill>
                  <a:schemeClr val="tx1"/>
                </a:solidFill>
                <a:effectLst/>
                <a:latin typeface="+mn-lt"/>
                <a:ea typeface="+mn-ea"/>
                <a:cs typeface="+mn-cs"/>
              </a:rPr>
              <a:t>The first system that could wirelessly transmit electricity, the Tesla coil was a truly revolutionary invention. </a:t>
            </a:r>
          </a:p>
          <a:p>
            <a:endParaRPr lang="en-CA" dirty="0"/>
          </a:p>
        </p:txBody>
      </p:sp>
      <p:sp>
        <p:nvSpPr>
          <p:cNvPr id="4" name="Slide Number Placeholder 3"/>
          <p:cNvSpPr>
            <a:spLocks noGrp="1"/>
          </p:cNvSpPr>
          <p:nvPr>
            <p:ph type="sldNum" sz="quarter" idx="10"/>
          </p:nvPr>
        </p:nvSpPr>
        <p:spPr/>
        <p:txBody>
          <a:bodyPr/>
          <a:lstStyle/>
          <a:p>
            <a:fld id="{B0758335-7FA5-4051-9A8E-3EA5D05FCD7A}" type="slidenum">
              <a:rPr lang="en-CA" smtClean="0">
                <a:solidFill>
                  <a:prstClr val="black"/>
                </a:solidFill>
              </a:rPr>
              <a:pPr/>
              <a:t>1</a:t>
            </a:fld>
            <a:endParaRPr lang="en-CA">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0758335-7FA5-4051-9A8E-3EA5D05FCD7A}" type="slidenum">
              <a:rPr lang="en-CA" smtClean="0"/>
              <a:pPr/>
              <a:t>2</a:t>
            </a:fld>
            <a:endParaRPr lang="en-CA"/>
          </a:p>
        </p:txBody>
      </p:sp>
    </p:spTree>
    <p:extLst>
      <p:ext uri="{BB962C8B-B14F-4D97-AF65-F5344CB8AC3E}">
        <p14:creationId xmlns:p14="http://schemas.microsoft.com/office/powerpoint/2010/main" val="570105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B0758335-7FA5-4051-9A8E-3EA5D05FCD7A}" type="slidenum">
              <a:rPr lang="en-CA" smtClean="0"/>
              <a:pPr/>
              <a:t>3</a:t>
            </a:fld>
            <a:endParaRPr lang="en-C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B0758335-7FA5-4051-9A8E-3EA5D05FCD7A}" type="slidenum">
              <a:rPr lang="en-CA" smtClean="0"/>
              <a:pPr/>
              <a:t>4</a:t>
            </a:fld>
            <a:endParaRPr lang="en-CA"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B0758335-7FA5-4051-9A8E-3EA5D05FCD7A}" type="slidenum">
              <a:rPr lang="en-CA" smtClean="0"/>
              <a:pPr/>
              <a:t>5</a:t>
            </a:fld>
            <a:endParaRPr lang="en-CA"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B0758335-7FA5-4051-9A8E-3EA5D05FCD7A}" type="slidenum">
              <a:rPr lang="en-CA" smtClean="0"/>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CA" dirty="0"/>
              <a:t>Electrolyte pulls atoms off zinc which leave electrons behind on the zinc electrode – allows negative charge to build up</a:t>
            </a:r>
          </a:p>
          <a:p>
            <a:pPr marL="285750" indent="-285750">
              <a:buFont typeface="Arial" pitchFamily="34" charset="0"/>
              <a:buChar char="•"/>
            </a:pPr>
            <a:r>
              <a:rPr lang="en-CA" dirty="0"/>
              <a:t>At same time chemical reactions with copper electrode pull electrons off the copper electrode- allows build up of positive charge </a:t>
            </a:r>
          </a:p>
          <a:p>
            <a:pPr marL="285750" indent="-285750">
              <a:buFont typeface="Arial" pitchFamily="34" charset="0"/>
              <a:buChar char="•"/>
            </a:pPr>
            <a:r>
              <a:rPr lang="en-CA" dirty="0"/>
              <a:t>Electrodes become oppositely charged which results in a potential difference (voltage) between the two electrodes.</a:t>
            </a:r>
          </a:p>
          <a:p>
            <a:endParaRPr lang="en-CA" dirty="0"/>
          </a:p>
        </p:txBody>
      </p:sp>
      <p:sp>
        <p:nvSpPr>
          <p:cNvPr id="4" name="Slide Number Placeholder 3"/>
          <p:cNvSpPr>
            <a:spLocks noGrp="1"/>
          </p:cNvSpPr>
          <p:nvPr>
            <p:ph type="sldNum" sz="quarter" idx="10"/>
          </p:nvPr>
        </p:nvSpPr>
        <p:spPr/>
        <p:txBody>
          <a:bodyPr/>
          <a:lstStyle/>
          <a:p>
            <a:fld id="{B0758335-7FA5-4051-9A8E-3EA5D05FCD7A}" type="slidenum">
              <a:rPr lang="en-CA" smtClean="0"/>
              <a:pPr/>
              <a:t>7</a:t>
            </a:fld>
            <a:endParaRPr lang="en-CA"/>
          </a:p>
        </p:txBody>
      </p:sp>
    </p:spTree>
    <p:extLst>
      <p:ext uri="{BB962C8B-B14F-4D97-AF65-F5344CB8AC3E}">
        <p14:creationId xmlns:p14="http://schemas.microsoft.com/office/powerpoint/2010/main" val="1588565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2AE920C2-7666-42C0-B3E5-09B7EDC0BDC5}"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921446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2AE920C2-7666-42C0-B3E5-09B7EDC0BDC5}" type="slidenum">
              <a:rPr lang="en-US" smtClean="0"/>
              <a:pPr/>
              <a:t>13</a:t>
            </a:fld>
            <a:endParaRPr lang="en-US" dirty="0"/>
          </a:p>
        </p:txBody>
      </p:sp>
    </p:spTree>
    <p:extLst>
      <p:ext uri="{BB962C8B-B14F-4D97-AF65-F5344CB8AC3E}">
        <p14:creationId xmlns:p14="http://schemas.microsoft.com/office/powerpoint/2010/main" val="4249221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CBEAF9-9E58-4CC8-A6FF-6DD8A58DEEA4}" type="datetimeFigureOut">
              <a:rPr lang="en-US" smtClean="0">
                <a:solidFill>
                  <a:srgbClr val="F0A22E">
                    <a:shade val="75000"/>
                  </a:srgbClr>
                </a:solidFill>
              </a:rPr>
              <a:pPr/>
              <a:t>3/1/2023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347564947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74CBEAF9-9E58-4CC8-A6FF-6DD8A58DEEA4}" type="datetimeFigureOut">
              <a:rPr lang="en-US" smtClean="0">
                <a:solidFill>
                  <a:srgbClr val="F0A22E">
                    <a:shade val="75000"/>
                  </a:srgbClr>
                </a:solidFill>
              </a:rPr>
              <a:pPr/>
              <a:t>3/1/2023</a:t>
            </a:fld>
            <a:endParaRPr lang="en-US" dirty="0">
              <a:solidFill>
                <a:srgbClr val="F0A22E">
                  <a:shade val="75000"/>
                </a:srgbClr>
              </a:solidFill>
            </a:endParaRPr>
          </a:p>
        </p:txBody>
      </p:sp>
      <p:sp>
        <p:nvSpPr>
          <p:cNvPr id="4" name="Footer Placeholder 3"/>
          <p:cNvSpPr>
            <a:spLocks noGrp="1"/>
          </p:cNvSpPr>
          <p:nvPr>
            <p:ph type="ftr" sz="quarter" idx="11"/>
          </p:nvPr>
        </p:nvSpPr>
        <p:spPr/>
        <p:txBody>
          <a:bodyPr/>
          <a:lstStyle/>
          <a:p>
            <a:endParaRPr lang="en-US" dirty="0">
              <a:solidFill>
                <a:srgbClr val="F0A22E">
                  <a:shade val="75000"/>
                </a:srgbClr>
              </a:solidFill>
            </a:endParaRPr>
          </a:p>
        </p:txBody>
      </p:sp>
      <p:sp>
        <p:nvSpPr>
          <p:cNvPr id="5" name="Slide Number Placeholder 4"/>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1993534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CBEAF9-9E58-4CC8-A6FF-6DD8A58DEEA4}" type="datetimeFigureOut">
              <a:rPr lang="en-US" smtClean="0">
                <a:solidFill>
                  <a:srgbClr val="F0A22E">
                    <a:shade val="75000"/>
                  </a:srgbClr>
                </a:solidFill>
              </a:rPr>
              <a:pPr/>
              <a:t>3/1/2023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3716292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CBEAF9-9E58-4CC8-A6FF-6DD8A58DEEA4}" type="datetimeFigureOut">
              <a:rPr lang="en-US" smtClean="0">
                <a:solidFill>
                  <a:srgbClr val="F0A22E">
                    <a:shade val="75000"/>
                  </a:srgbClr>
                </a:solidFill>
              </a:rPr>
              <a:pPr/>
              <a:t>3/1/2023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dirty="0">
              <a:solidFill>
                <a:srgbClr val="F0A22E">
                  <a:shade val="75000"/>
                </a:srgbClr>
              </a:solidFill>
            </a:endParaRP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11024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CBEAF9-9E58-4CC8-A6FF-6DD8A58DEEA4}" type="datetimeFigureOut">
              <a:rPr lang="en-US" smtClean="0">
                <a:solidFill>
                  <a:srgbClr val="F0A22E">
                    <a:shade val="75000"/>
                  </a:srgbClr>
                </a:solidFill>
              </a:rPr>
              <a:pPr/>
              <a:t>3/1/2023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3022921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CBEAF9-9E58-4CC8-A6FF-6DD8A58DEEA4}" type="datetimeFigureOut">
              <a:rPr lang="en-US" smtClean="0">
                <a:solidFill>
                  <a:srgbClr val="F0A22E">
                    <a:shade val="75000"/>
                  </a:srgbClr>
                </a:solidFill>
              </a:rPr>
              <a:pPr/>
              <a:t>3/1/2023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dirty="0">
              <a:solidFill>
                <a:srgbClr val="F0A22E">
                  <a:shade val="75000"/>
                </a:srgbClr>
              </a:solidFill>
            </a:endParaRP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502033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CBEAF9-9E58-4CC8-A6FF-6DD8A58DEEA4}" type="datetimeFigureOut">
              <a:rPr lang="en-US" smtClean="0">
                <a:solidFill>
                  <a:srgbClr val="F0A22E">
                    <a:shade val="75000"/>
                  </a:srgbClr>
                </a:solidFill>
              </a:rPr>
              <a:pPr/>
              <a:t>3/1/2023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3761770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CBEAF9-9E58-4CC8-A6FF-6DD8A58DEEA4}" type="datetimeFigureOut">
              <a:rPr lang="en-US" smtClean="0">
                <a:solidFill>
                  <a:srgbClr val="F0A22E">
                    <a:shade val="75000"/>
                  </a:srgbClr>
                </a:solidFill>
              </a:rPr>
              <a:pPr/>
              <a:t>3/1/2023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76535962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CBEAF9-9E58-4CC8-A6FF-6DD8A58DEEA4}" type="datetimeFigureOut">
              <a:rPr lang="en-US" smtClean="0">
                <a:solidFill>
                  <a:srgbClr val="F0A22E">
                    <a:shade val="75000"/>
                  </a:srgbClr>
                </a:solidFill>
              </a:rPr>
              <a:pPr/>
              <a:t>3/1/2023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30049658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CBEAF9-9E58-4CC8-A6FF-6DD8A58DEEA4}" type="datetimeFigureOut">
              <a:rPr lang="en-US" smtClean="0">
                <a:solidFill>
                  <a:srgbClr val="F0A22E">
                    <a:shade val="75000"/>
                  </a:srgbClr>
                </a:solidFill>
              </a:rPr>
              <a:pPr/>
              <a:t>3/1/2023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362172539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CBEAF9-9E58-4CC8-A6FF-6DD8A58DEEA4}" type="datetimeFigureOut">
              <a:rPr lang="en-US" smtClean="0">
                <a:solidFill>
                  <a:srgbClr val="F0A22E">
                    <a:shade val="75000"/>
                  </a:srgbClr>
                </a:solidFill>
              </a:rPr>
              <a:pPr/>
              <a:t>3/1/2023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16915842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CBEAF9-9E58-4CC8-A6FF-6DD8A58DEEA4}" type="datetimeFigureOut">
              <a:rPr lang="en-US" smtClean="0">
                <a:solidFill>
                  <a:srgbClr val="F0A22E">
                    <a:shade val="75000"/>
                  </a:srgbClr>
                </a:solidFill>
              </a:rPr>
              <a:pPr/>
              <a:t>3/1/2023</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87270354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CBEAF9-9E58-4CC8-A6FF-6DD8A58DEEA4}" type="datetimeFigureOut">
              <a:rPr lang="en-US" smtClean="0">
                <a:solidFill>
                  <a:srgbClr val="F0A22E">
                    <a:shade val="75000"/>
                  </a:srgbClr>
                </a:solidFill>
              </a:rPr>
              <a:pPr/>
              <a:t>3/1/2023</a:t>
            </a:fld>
            <a:endParaRPr lang="en-US">
              <a:solidFill>
                <a:srgbClr val="F0A22E">
                  <a:shade val="75000"/>
                </a:srgbClr>
              </a:solidFill>
            </a:endParaRPr>
          </a:p>
        </p:txBody>
      </p:sp>
      <p:sp>
        <p:nvSpPr>
          <p:cNvPr id="8" name="Footer Placeholder 7"/>
          <p:cNvSpPr>
            <a:spLocks noGrp="1"/>
          </p:cNvSpPr>
          <p:nvPr>
            <p:ph type="ftr" sz="quarter" idx="11"/>
          </p:nvPr>
        </p:nvSpPr>
        <p:spPr/>
        <p:txBody>
          <a:bodyPr/>
          <a:lstStyle/>
          <a:p>
            <a:endParaRPr lang="en-US">
              <a:solidFill>
                <a:srgbClr val="F0A22E">
                  <a:shade val="75000"/>
                </a:srgbClr>
              </a:solidFill>
            </a:endParaRPr>
          </a:p>
        </p:txBody>
      </p:sp>
      <p:sp>
        <p:nvSpPr>
          <p:cNvPr id="9" name="Slide Number Placeholder 8"/>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404908948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CBEAF9-9E58-4CC8-A6FF-6DD8A58DEEA4}" type="datetimeFigureOut">
              <a:rPr lang="en-US" smtClean="0">
                <a:solidFill>
                  <a:srgbClr val="F0A22E">
                    <a:shade val="75000"/>
                  </a:srgbClr>
                </a:solidFill>
              </a:rPr>
              <a:pPr/>
              <a:t>3/1/2023</a:t>
            </a:fld>
            <a:endParaRPr lang="en-US">
              <a:solidFill>
                <a:srgbClr val="F0A22E">
                  <a:shade val="75000"/>
                </a:srgbClr>
              </a:solidFill>
            </a:endParaRPr>
          </a:p>
        </p:txBody>
      </p:sp>
      <p:sp>
        <p:nvSpPr>
          <p:cNvPr id="4" name="Footer Placeholder 3"/>
          <p:cNvSpPr>
            <a:spLocks noGrp="1"/>
          </p:cNvSpPr>
          <p:nvPr>
            <p:ph type="ftr" sz="quarter" idx="11"/>
          </p:nvPr>
        </p:nvSpPr>
        <p:spPr/>
        <p:txBody>
          <a:bodyPr/>
          <a:lstStyle/>
          <a:p>
            <a:endParaRPr lang="en-US">
              <a:solidFill>
                <a:srgbClr val="F0A22E">
                  <a:shade val="75000"/>
                </a:srgbClr>
              </a:solidFill>
            </a:endParaRPr>
          </a:p>
        </p:txBody>
      </p:sp>
      <p:sp>
        <p:nvSpPr>
          <p:cNvPr id="5" name="Slide Number Placeholder 4"/>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423271742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BEAF9-9E58-4CC8-A6FF-6DD8A58DEEA4}" type="datetimeFigureOut">
              <a:rPr lang="en-US" smtClean="0">
                <a:solidFill>
                  <a:srgbClr val="F0A22E">
                    <a:shade val="75000"/>
                  </a:srgbClr>
                </a:solidFill>
              </a:rPr>
              <a:pPr/>
              <a:t>3/1/2023</a:t>
            </a:fld>
            <a:endParaRPr lang="en-US">
              <a:solidFill>
                <a:srgbClr val="F0A22E">
                  <a:shade val="75000"/>
                </a:srgbClr>
              </a:solidFill>
            </a:endParaRPr>
          </a:p>
        </p:txBody>
      </p:sp>
      <p:sp>
        <p:nvSpPr>
          <p:cNvPr id="3" name="Footer Placeholder 2"/>
          <p:cNvSpPr>
            <a:spLocks noGrp="1"/>
          </p:cNvSpPr>
          <p:nvPr>
            <p:ph type="ftr" sz="quarter" idx="11"/>
          </p:nvPr>
        </p:nvSpPr>
        <p:spPr/>
        <p:txBody>
          <a:bodyPr/>
          <a:lstStyle/>
          <a:p>
            <a:endParaRPr lang="en-US">
              <a:solidFill>
                <a:srgbClr val="F0A22E">
                  <a:shade val="75000"/>
                </a:srgbClr>
              </a:solidFill>
            </a:endParaRPr>
          </a:p>
        </p:txBody>
      </p:sp>
      <p:sp>
        <p:nvSpPr>
          <p:cNvPr id="4" name="Slide Number Placeholder 3"/>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789307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CBEAF9-9E58-4CC8-A6FF-6DD8A58DEEA4}" type="datetimeFigureOut">
              <a:rPr lang="en-US" smtClean="0">
                <a:solidFill>
                  <a:srgbClr val="F0A22E">
                    <a:shade val="75000"/>
                  </a:srgbClr>
                </a:solidFill>
              </a:rPr>
              <a:pPr/>
              <a:t>3/1/2023</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16481793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CBEAF9-9E58-4CC8-A6FF-6DD8A58DEEA4}" type="datetimeFigureOut">
              <a:rPr lang="en-US" smtClean="0">
                <a:solidFill>
                  <a:srgbClr val="F0A22E">
                    <a:shade val="75000"/>
                  </a:srgbClr>
                </a:solidFill>
              </a:rPr>
              <a:pPr/>
              <a:t>3/1/2023</a:t>
            </a:fld>
            <a:endParaRPr lang="en-US">
              <a:solidFill>
                <a:srgbClr val="F0A22E">
                  <a:shade val="75000"/>
                </a:srgbClr>
              </a:solidFill>
            </a:endParaRPr>
          </a:p>
        </p:txBody>
      </p:sp>
      <p:sp>
        <p:nvSpPr>
          <p:cNvPr id="6" name="Footer Placeholder 5"/>
          <p:cNvSpPr>
            <a:spLocks noGrp="1"/>
          </p:cNvSpPr>
          <p:nvPr>
            <p:ph type="ftr" sz="quarter" idx="11"/>
          </p:nvPr>
        </p:nvSpPr>
        <p:spPr>
          <a:xfrm>
            <a:off x="533400" y="6172200"/>
            <a:ext cx="5811724" cy="365125"/>
          </a:xfrm>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83625426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4CBEAF9-9E58-4CC8-A6FF-6DD8A58DEEA4}" type="datetimeFigureOut">
              <a:rPr lang="en-US" smtClean="0">
                <a:solidFill>
                  <a:srgbClr val="F0A22E">
                    <a:shade val="75000"/>
                  </a:srgbClr>
                </a:solidFill>
              </a:rPr>
              <a:pPr/>
              <a:t>3/1/2023</a:t>
            </a:fld>
            <a:endParaRPr lang="en-US" dirty="0">
              <a:solidFill>
                <a:srgbClr val="F0A22E">
                  <a:shade val="75000"/>
                </a:srgbClr>
              </a:solidFill>
            </a:endParaRPr>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solidFill>
                <a:srgbClr val="F0A22E">
                  <a:shade val="75000"/>
                </a:srgbClr>
              </a:solidFill>
            </a:endParaRPr>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CA15C064-DD44-4CAC-873E-2D1F54821676}"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4001815526"/>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Lst>
  <p:transition>
    <p:fade/>
  </p:transition>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www.youtube.com/watch?v=FY-AS13fl3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Electric_charg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en.wikipedia.org/wiki/Coulomb" TargetMode="External"/><Relationship Id="rId4" Type="http://schemas.openxmlformats.org/officeDocument/2006/relationships/hyperlink" Target="http://en.wikipedia.org/wiki/Electro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earn.sparkfun.com/tutorials/alternating-current-ac-vs-direct-current-dc" TargetMode="External"/><Relationship Id="rId2" Type="http://schemas.openxmlformats.org/officeDocument/2006/relationships/hyperlink" Target="https://www.youtube.com/watch?v=g17f9J1-r-k" TargetMode="External"/><Relationship Id="rId1" Type="http://schemas.openxmlformats.org/officeDocument/2006/relationships/slideLayout" Target="../slideLayouts/slideLayout7.xml"/><Relationship Id="rId4" Type="http://schemas.openxmlformats.org/officeDocument/2006/relationships/hyperlink" Target="http://www.cleanlineenergy.com/technology/hvdc/how"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1xPjES-sHw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w82aSjLuD_8"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1"/>
            <a:ext cx="6154713" cy="1527448"/>
          </a:xfrm>
        </p:spPr>
        <p:txBody>
          <a:bodyPr>
            <a:normAutofit/>
          </a:bodyPr>
          <a:lstStyle/>
          <a:p>
            <a:r>
              <a:rPr lang="en-CA"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Voltage, Batteries and Cells and Resistance</a:t>
            </a:r>
            <a:endParaRPr lang="en-CA" sz="3200" dirty="0"/>
          </a:p>
        </p:txBody>
      </p:sp>
      <p:pic>
        <p:nvPicPr>
          <p:cNvPr id="1027" name="Picture 3">
            <a:hlinkClick r:id="rId4"/>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429488" y="3429000"/>
            <a:ext cx="1714512" cy="1208222"/>
          </a:xfrm>
          <a:prstGeom prst="rect">
            <a:avLst/>
          </a:prstGeom>
          <a:noFill/>
          <a:ln w="9525">
            <a:noFill/>
            <a:miter lim="800000"/>
            <a:headEnd/>
            <a:tailEnd/>
          </a:ln>
          <a:effectLst/>
        </p:spPr>
      </p:pic>
    </p:spTree>
    <p:extLst>
      <p:ext uri="{BB962C8B-B14F-4D97-AF65-F5344CB8AC3E}">
        <p14:creationId xmlns:p14="http://schemas.microsoft.com/office/powerpoint/2010/main" val="12979586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endCondLst>
                                    <p:cond evt="onNext" delay="0">
                                      <p:tgtEl>
                                        <p:sldTgt/>
                                      </p:tgtEl>
                                    </p:cond>
                                  </p:endCondLst>
                                  <p:childTnLst>
                                    <p:animEffect transition="out" filter="fade">
                                      <p:cBhvr>
                                        <p:cTn id="6" dur="1000" tmFilter="0, 0; .2, .5; .8, .5; 1, 0"/>
                                        <p:tgtEl>
                                          <p:spTgt spid="1027"/>
                                        </p:tgtEl>
                                      </p:cBhvr>
                                    </p:animEffect>
                                    <p:animScale>
                                      <p:cBhvr>
                                        <p:cTn id="7" dur="500" autoRev="1" fill="hold"/>
                                        <p:tgtEl>
                                          <p:spTgt spid="10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3568" y="116632"/>
            <a:ext cx="8229600" cy="6264696"/>
          </a:xfrm>
        </p:spPr>
        <p:txBody>
          <a:bodyPr>
            <a:noAutofit/>
          </a:bodyPr>
          <a:lstStyle/>
          <a:p>
            <a:pPr marL="0" indent="0">
              <a:buNone/>
            </a:pPr>
            <a:endParaRPr lang="en-US" sz="1800" dirty="0">
              <a:solidFill>
                <a:schemeClr val="bg1"/>
              </a:solidFill>
              <a:effectLst>
                <a:outerShdw blurRad="38100" dist="38100" dir="2700000" algn="tl">
                  <a:srgbClr val="000000">
                    <a:alpha val="43137"/>
                  </a:srgbClr>
                </a:outerShdw>
              </a:effectLst>
            </a:endParaRPr>
          </a:p>
          <a:p>
            <a:pPr marL="0" indent="0">
              <a:buNone/>
            </a:pPr>
            <a:endParaRPr lang="en-US" sz="1800" dirty="0">
              <a:solidFill>
                <a:schemeClr val="bg1"/>
              </a:solidFill>
              <a:effectLst>
                <a:outerShdw blurRad="38100" dist="38100" dir="2700000" algn="tl">
                  <a:srgbClr val="000000">
                    <a:alpha val="43137"/>
                  </a:srgbClr>
                </a:outerShdw>
              </a:effectLst>
            </a:endParaRPr>
          </a:p>
          <a:p>
            <a:pPr marL="0" indent="0">
              <a:buNone/>
            </a:pPr>
            <a:endParaRPr lang="en-US" sz="1800" dirty="0">
              <a:solidFill>
                <a:schemeClr val="bg1"/>
              </a:solidFill>
              <a:effectLst>
                <a:outerShdw blurRad="38100" dist="38100" dir="2700000" algn="tl">
                  <a:srgbClr val="000000">
                    <a:alpha val="43137"/>
                  </a:srgbClr>
                </a:outerShdw>
              </a:effectLst>
            </a:endParaRPr>
          </a:p>
          <a:p>
            <a:pPr marL="0" indent="0">
              <a:buNone/>
            </a:pPr>
            <a:endParaRPr lang="en-US" sz="1800" dirty="0">
              <a:solidFill>
                <a:schemeClr val="bg1"/>
              </a:solidFill>
              <a:effectLst>
                <a:outerShdw blurRad="38100" dist="38100" dir="2700000" algn="tl">
                  <a:srgbClr val="000000">
                    <a:alpha val="43137"/>
                  </a:srgbClr>
                </a:outerShdw>
              </a:effectLst>
            </a:endParaRPr>
          </a:p>
          <a:p>
            <a:pPr marL="0" indent="0" algn="ctr">
              <a:buNone/>
            </a:pPr>
            <a:r>
              <a:rPr lang="en-US" sz="1800" b="1" dirty="0">
                <a:solidFill>
                  <a:schemeClr val="bg1"/>
                </a:solidFill>
                <a:effectLst>
                  <a:outerShdw blurRad="38100" dist="38100" dir="2700000" algn="tl">
                    <a:srgbClr val="000000">
                      <a:alpha val="43137"/>
                    </a:srgbClr>
                  </a:outerShdw>
                </a:effectLst>
              </a:rPr>
              <a:t>Respond to the following questions relating </a:t>
            </a:r>
            <a:br>
              <a:rPr lang="en-US" sz="1800" b="1" dirty="0">
                <a:solidFill>
                  <a:schemeClr val="bg1"/>
                </a:solidFill>
                <a:effectLst>
                  <a:outerShdw blurRad="38100" dist="38100" dir="2700000" algn="tl">
                    <a:srgbClr val="000000">
                      <a:alpha val="43137"/>
                    </a:srgbClr>
                  </a:outerShdw>
                </a:effectLst>
              </a:rPr>
            </a:br>
            <a:r>
              <a:rPr lang="en-US" sz="1800" b="1" dirty="0">
                <a:solidFill>
                  <a:schemeClr val="bg1"/>
                </a:solidFill>
                <a:effectLst>
                  <a:outerShdw blurRad="38100" dist="38100" dir="2700000" algn="tl">
                    <a:srgbClr val="000000">
                      <a:alpha val="43137"/>
                    </a:srgbClr>
                  </a:outerShdw>
                </a:effectLst>
              </a:rPr>
              <a:t>current, voltage and resistance</a:t>
            </a:r>
          </a:p>
          <a:p>
            <a:pPr marL="0" indent="0">
              <a:buNone/>
            </a:pPr>
            <a:r>
              <a:rPr lang="en-US" sz="1800" dirty="0">
                <a:solidFill>
                  <a:schemeClr val="bg1"/>
                </a:solidFill>
                <a:effectLst>
                  <a:outerShdw blurRad="38100" dist="38100" dir="2700000" algn="tl">
                    <a:srgbClr val="000000">
                      <a:alpha val="43137"/>
                    </a:srgbClr>
                  </a:outerShdw>
                </a:effectLst>
              </a:rPr>
              <a:t>1. What is the definition of </a:t>
            </a:r>
            <a:r>
              <a:rPr lang="en-US" sz="1800" i="1" dirty="0">
                <a:solidFill>
                  <a:schemeClr val="bg1"/>
                </a:solidFill>
                <a:effectLst>
                  <a:outerShdw blurRad="38100" dist="38100" dir="2700000" algn="tl">
                    <a:srgbClr val="000000">
                      <a:alpha val="43137"/>
                    </a:srgbClr>
                  </a:outerShdw>
                </a:effectLst>
              </a:rPr>
              <a:t>electric current and what unit is current measured in</a:t>
            </a:r>
            <a:r>
              <a:rPr lang="en-US" sz="1800" dirty="0">
                <a:solidFill>
                  <a:schemeClr val="bg1"/>
                </a:solidFill>
                <a:effectLst>
                  <a:outerShdw blurRad="38100" dist="38100" dir="2700000" algn="tl">
                    <a:srgbClr val="000000">
                      <a:alpha val="43137"/>
                    </a:srgbClr>
                  </a:outerShdw>
                </a:effectLst>
              </a:rPr>
              <a:t>?</a:t>
            </a:r>
          </a:p>
          <a:p>
            <a:pPr lvl="1">
              <a:buFont typeface="Arial" panose="020B0604020202020204" pitchFamily="34" charset="0"/>
              <a:buChar char="•"/>
            </a:pPr>
            <a:r>
              <a:rPr lang="en-CA" b="1" dirty="0">
                <a:solidFill>
                  <a:srgbClr val="FFFF99"/>
                </a:solidFill>
              </a:rPr>
              <a:t>Electric current</a:t>
            </a:r>
            <a:r>
              <a:rPr lang="en-CA" dirty="0">
                <a:solidFill>
                  <a:srgbClr val="FFFF99"/>
                </a:solidFill>
              </a:rPr>
              <a:t> amount of charge (electrons) passing a given point every second.</a:t>
            </a:r>
            <a:endParaRPr lang="en-US" dirty="0">
              <a:solidFill>
                <a:srgbClr val="FFFF99"/>
              </a:solidFill>
              <a:effectLst>
                <a:outerShdw blurRad="38100" dist="38100" dir="2700000" algn="tl">
                  <a:srgbClr val="000000">
                    <a:alpha val="43137"/>
                  </a:srgbClr>
                </a:outerShdw>
              </a:effectLst>
            </a:endParaRPr>
          </a:p>
          <a:p>
            <a:pPr lvl="1">
              <a:buFont typeface="Arial" panose="020B0604020202020204" pitchFamily="34" charset="0"/>
              <a:buChar char="•"/>
            </a:pPr>
            <a:r>
              <a:rPr lang="en-CA" dirty="0">
                <a:solidFill>
                  <a:srgbClr val="FFFF99"/>
                </a:solidFill>
                <a:effectLst>
                  <a:outerShdw blurRad="38100" dist="38100" dir="2700000" algn="tl">
                    <a:srgbClr val="000000">
                      <a:alpha val="43137"/>
                    </a:srgbClr>
                  </a:outerShdw>
                </a:effectLst>
              </a:rPr>
              <a:t>Amperes (A)-</a:t>
            </a:r>
            <a:r>
              <a:rPr lang="en-CA" dirty="0">
                <a:solidFill>
                  <a:srgbClr val="FFFF99"/>
                </a:solidFill>
              </a:rPr>
              <a:t>the ampere is a measure of the amount of </a:t>
            </a:r>
            <a:r>
              <a:rPr lang="en-CA" dirty="0">
                <a:solidFill>
                  <a:srgbClr val="FFFF99"/>
                </a:solidFill>
                <a:hlinkClick r:id="rId3" action="ppaction://hlinkfile" tooltip="Electric charge">
                  <a:extLst>
                    <a:ext uri="{A12FA001-AC4F-418D-AE19-62706E023703}">
                      <ahyp:hlinkClr xmlns:ahyp="http://schemas.microsoft.com/office/drawing/2018/hyperlinkcolor" val="tx"/>
                    </a:ext>
                  </a:extLst>
                </a:hlinkClick>
              </a:rPr>
              <a:t>electric charge</a:t>
            </a:r>
            <a:r>
              <a:rPr lang="en-CA" dirty="0">
                <a:solidFill>
                  <a:srgbClr val="FFFF99"/>
                </a:solidFill>
              </a:rPr>
              <a:t> passing a point in an electric circuit per unit time with 6.241 × 10</a:t>
            </a:r>
            <a:r>
              <a:rPr lang="en-CA" baseline="30000" dirty="0">
                <a:solidFill>
                  <a:srgbClr val="FFFF99"/>
                </a:solidFill>
              </a:rPr>
              <a:t>18</a:t>
            </a:r>
            <a:r>
              <a:rPr lang="en-CA" dirty="0">
                <a:solidFill>
                  <a:srgbClr val="FFFF99"/>
                </a:solidFill>
              </a:rPr>
              <a:t> </a:t>
            </a:r>
            <a:r>
              <a:rPr lang="en-CA" dirty="0">
                <a:solidFill>
                  <a:srgbClr val="FFFF99"/>
                </a:solidFill>
                <a:hlinkClick r:id="rId4" action="ppaction://hlinkfile" tooltip="Electron">
                  <a:extLst>
                    <a:ext uri="{A12FA001-AC4F-418D-AE19-62706E023703}">
                      <ahyp:hlinkClr xmlns:ahyp="http://schemas.microsoft.com/office/drawing/2018/hyperlinkcolor" val="tx"/>
                    </a:ext>
                  </a:extLst>
                </a:hlinkClick>
              </a:rPr>
              <a:t>electrons</a:t>
            </a:r>
            <a:r>
              <a:rPr lang="en-CA" dirty="0">
                <a:solidFill>
                  <a:srgbClr val="FFFF99"/>
                </a:solidFill>
              </a:rPr>
              <a:t>, or one </a:t>
            </a:r>
            <a:r>
              <a:rPr lang="en-CA" dirty="0">
                <a:solidFill>
                  <a:srgbClr val="FFFF99"/>
                </a:solidFill>
                <a:hlinkClick r:id="rId5" action="ppaction://hlinkfile" tooltip="Coulomb">
                  <a:extLst>
                    <a:ext uri="{A12FA001-AC4F-418D-AE19-62706E023703}">
                      <ahyp:hlinkClr xmlns:ahyp="http://schemas.microsoft.com/office/drawing/2018/hyperlinkcolor" val="tx"/>
                    </a:ext>
                  </a:extLst>
                </a:hlinkClick>
              </a:rPr>
              <a:t>coulomb</a:t>
            </a:r>
            <a:r>
              <a:rPr lang="en-CA" dirty="0">
                <a:solidFill>
                  <a:srgbClr val="FFFF99"/>
                </a:solidFill>
              </a:rPr>
              <a:t> per second = one ampere.</a:t>
            </a:r>
            <a:endParaRPr lang="en-CA" baseline="30000" dirty="0">
              <a:solidFill>
                <a:srgbClr val="FFFF99"/>
              </a:solidFill>
            </a:endParaRPr>
          </a:p>
          <a:p>
            <a:pPr marL="0" indent="0">
              <a:buNone/>
            </a:pPr>
            <a:r>
              <a:rPr lang="en-US" sz="1800" dirty="0">
                <a:solidFill>
                  <a:schemeClr val="bg1"/>
                </a:solidFill>
                <a:effectLst>
                  <a:outerShdw blurRad="38100" dist="38100" dir="2700000" algn="tl">
                    <a:srgbClr val="000000">
                      <a:alpha val="43137"/>
                    </a:srgbClr>
                  </a:outerShdw>
                </a:effectLst>
              </a:rPr>
              <a:t>2. What is the difference between a closed and an open circuit?</a:t>
            </a:r>
          </a:p>
          <a:p>
            <a:pPr lvl="1">
              <a:buFont typeface="Arial" panose="020B0604020202020204" pitchFamily="34" charset="0"/>
              <a:buChar char="•"/>
            </a:pPr>
            <a:r>
              <a:rPr lang="en-US" sz="1600" dirty="0">
                <a:solidFill>
                  <a:srgbClr val="FFFF00"/>
                </a:solidFill>
                <a:effectLst>
                  <a:outerShdw blurRad="38100" dist="38100" dir="2700000" algn="tl">
                    <a:srgbClr val="000000">
                      <a:alpha val="43137"/>
                    </a:srgbClr>
                  </a:outerShdw>
                </a:effectLst>
              </a:rPr>
              <a:t>a closed circuit allows electrons to flow as all parts are connected and the switch is closed. In an open circuit the electrons do not flow because the switch is open. Current will not flow.</a:t>
            </a:r>
            <a:endParaRPr lang="en-CA" sz="1600" dirty="0">
              <a:solidFill>
                <a:srgbClr val="FFFF00"/>
              </a:solidFill>
              <a:effectLst>
                <a:outerShdw blurRad="38100" dist="38100" dir="2700000" algn="tl">
                  <a:srgbClr val="000000">
                    <a:alpha val="43137"/>
                  </a:srgbClr>
                </a:outerShdw>
              </a:effectLst>
            </a:endParaRPr>
          </a:p>
          <a:p>
            <a:pPr marL="457200" lvl="1" indent="0">
              <a:buNone/>
            </a:pPr>
            <a:endParaRPr lang="en-CA" sz="1400" baseline="30000" dirty="0">
              <a:solidFill>
                <a:srgbClr val="FFFF00"/>
              </a:solidFill>
            </a:endParaRPr>
          </a:p>
          <a:p>
            <a:pPr marL="0" indent="0">
              <a:buNone/>
            </a:pPr>
            <a:r>
              <a:rPr lang="en-US" sz="1800" dirty="0">
                <a:solidFill>
                  <a:schemeClr val="bg1"/>
                </a:solidFill>
                <a:effectLst>
                  <a:outerShdw blurRad="38100" dist="38100" dir="2700000" algn="tl">
                    <a:srgbClr val="000000">
                      <a:alpha val="43137"/>
                    </a:srgbClr>
                  </a:outerShdw>
                </a:effectLst>
              </a:rPr>
              <a:t>3. Use the charge of electrons to explain why electrons flow from    </a:t>
            </a:r>
            <a:br>
              <a:rPr lang="en-US" sz="1800" dirty="0">
                <a:solidFill>
                  <a:schemeClr val="bg1"/>
                </a:solidFill>
                <a:effectLst>
                  <a:outerShdw blurRad="38100" dist="38100" dir="2700000" algn="tl">
                    <a:srgbClr val="000000">
                      <a:alpha val="43137"/>
                    </a:srgbClr>
                  </a:outerShdw>
                </a:effectLst>
              </a:rPr>
            </a:br>
            <a:r>
              <a:rPr lang="en-US" sz="1800" dirty="0">
                <a:solidFill>
                  <a:schemeClr val="bg1"/>
                </a:solidFill>
                <a:effectLst>
                  <a:outerShdw blurRad="38100" dist="38100" dir="2700000" algn="tl">
                    <a:srgbClr val="000000">
                      <a:alpha val="43137"/>
                    </a:srgbClr>
                  </a:outerShdw>
                </a:effectLst>
              </a:rPr>
              <a:t>    negative to positive.</a:t>
            </a:r>
          </a:p>
          <a:p>
            <a:pPr marL="857250" lvl="1" indent="-457200">
              <a:buFont typeface="Arial" pitchFamily="34" charset="0"/>
              <a:buChar char="•"/>
            </a:pPr>
            <a:r>
              <a:rPr lang="en-CA" dirty="0">
                <a:solidFill>
                  <a:srgbClr val="FFFF00"/>
                </a:solidFill>
                <a:effectLst>
                  <a:outerShdw blurRad="38100" dist="38100" dir="2700000" algn="tl">
                    <a:srgbClr val="000000">
                      <a:alpha val="43137"/>
                    </a:srgbClr>
                  </a:outerShdw>
                </a:effectLst>
              </a:rPr>
              <a:t>Electrons are negatively charged, so they repel and push each other from the –</a:t>
            </a:r>
            <a:r>
              <a:rPr lang="en-CA" dirty="0" err="1">
                <a:solidFill>
                  <a:srgbClr val="FFFF00"/>
                </a:solidFill>
                <a:effectLst>
                  <a:outerShdw blurRad="38100" dist="38100" dir="2700000" algn="tl">
                    <a:srgbClr val="000000">
                      <a:alpha val="43137"/>
                    </a:srgbClr>
                  </a:outerShdw>
                </a:effectLst>
              </a:rPr>
              <a:t>ve</a:t>
            </a:r>
            <a:r>
              <a:rPr lang="en-CA" dirty="0">
                <a:solidFill>
                  <a:srgbClr val="FFFF00"/>
                </a:solidFill>
                <a:effectLst>
                  <a:outerShdw blurRad="38100" dist="38100" dir="2700000" algn="tl">
                    <a:srgbClr val="000000">
                      <a:alpha val="43137"/>
                    </a:srgbClr>
                  </a:outerShdw>
                </a:effectLst>
              </a:rPr>
              <a:t> terminal to the +</a:t>
            </a:r>
            <a:r>
              <a:rPr lang="en-CA" dirty="0" err="1">
                <a:solidFill>
                  <a:srgbClr val="FFFF00"/>
                </a:solidFill>
                <a:effectLst>
                  <a:outerShdw blurRad="38100" dist="38100" dir="2700000" algn="tl">
                    <a:srgbClr val="000000">
                      <a:alpha val="43137"/>
                    </a:srgbClr>
                  </a:outerShdw>
                </a:effectLst>
              </a:rPr>
              <a:t>ve</a:t>
            </a:r>
            <a:r>
              <a:rPr lang="en-CA" dirty="0">
                <a:solidFill>
                  <a:srgbClr val="FFFF00"/>
                </a:solidFill>
                <a:effectLst>
                  <a:outerShdw blurRad="38100" dist="38100" dir="2700000" algn="tl">
                    <a:srgbClr val="000000">
                      <a:alpha val="43137"/>
                    </a:srgbClr>
                  </a:outerShdw>
                </a:effectLst>
              </a:rPr>
              <a:t> terminal</a:t>
            </a:r>
            <a:endParaRPr lang="en-US" dirty="0">
              <a:solidFill>
                <a:schemeClr val="bg1"/>
              </a:solidFill>
              <a:effectLst>
                <a:outerShdw blurRad="38100" dist="38100" dir="2700000" algn="tl">
                  <a:srgbClr val="000000">
                    <a:alpha val="43137"/>
                  </a:srgbClr>
                </a:outerShdw>
              </a:effectLst>
            </a:endParaRPr>
          </a:p>
          <a:p>
            <a:pPr marL="457200" lvl="1" indent="0">
              <a:buNone/>
            </a:pPr>
            <a:endParaRPr lang="en-CA" sz="1400" baseline="30000" dirty="0">
              <a:solidFill>
                <a:srgbClr val="FFFF00"/>
              </a:solidFill>
            </a:endParaRPr>
          </a:p>
          <a:p>
            <a:pPr marL="0" indent="0">
              <a:buNone/>
            </a:pPr>
            <a:endParaRPr lang="en-US" sz="1800" dirty="0">
              <a:solidFill>
                <a:schemeClr val="bg1"/>
              </a:solidFill>
              <a:effectLst>
                <a:outerShdw blurRad="38100" dist="38100" dir="2700000" algn="tl">
                  <a:srgbClr val="000000">
                    <a:alpha val="43137"/>
                  </a:srgbClr>
                </a:outerShdw>
              </a:effectLst>
            </a:endParaRPr>
          </a:p>
          <a:p>
            <a:pPr lvl="1">
              <a:buFont typeface="Arial" panose="020B0604020202020204" pitchFamily="34" charset="0"/>
              <a:buChar char="•"/>
            </a:pPr>
            <a:endParaRPr lang="en-CA" sz="1600" dirty="0">
              <a:solidFill>
                <a:srgbClr val="FFFF00"/>
              </a:solidFill>
            </a:endParaRPr>
          </a:p>
          <a:p>
            <a:pPr marL="457200" lvl="1" indent="0">
              <a:buNone/>
            </a:pPr>
            <a:endParaRPr lang="en-CA" sz="1600" dirty="0">
              <a:solidFill>
                <a:srgbClr val="FFFF00"/>
              </a:solidFill>
            </a:endParaRPr>
          </a:p>
        </p:txBody>
      </p:sp>
    </p:spTree>
    <p:extLst>
      <p:ext uri="{BB962C8B-B14F-4D97-AF65-F5344CB8AC3E}">
        <p14:creationId xmlns:p14="http://schemas.microsoft.com/office/powerpoint/2010/main" val="1565758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548680"/>
            <a:ext cx="8208912" cy="3693319"/>
          </a:xfrm>
          <a:prstGeom prst="rect">
            <a:avLst/>
          </a:prstGeom>
        </p:spPr>
        <p:txBody>
          <a:bodyPr wrap="square">
            <a:spAutoFit/>
          </a:bodyPr>
          <a:lstStyle/>
          <a:p>
            <a:pPr marL="514350" indent="-514350"/>
            <a:r>
              <a:rPr lang="en-CA" b="1" dirty="0">
                <a:solidFill>
                  <a:schemeClr val="bg1"/>
                </a:solidFill>
              </a:rPr>
              <a:t>Alternating Current vs Direct Current</a:t>
            </a:r>
            <a:br>
              <a:rPr lang="en-CA" dirty="0">
                <a:solidFill>
                  <a:schemeClr val="bg1"/>
                </a:solidFill>
              </a:rPr>
            </a:br>
            <a:r>
              <a:rPr lang="en-CA" b="1" dirty="0">
                <a:solidFill>
                  <a:schemeClr val="bg1"/>
                </a:solidFill>
              </a:rPr>
              <a:t>The ongoing Debate!</a:t>
            </a:r>
          </a:p>
          <a:p>
            <a:pPr marL="514350" indent="-514350"/>
            <a:endParaRPr lang="en-CA" b="1" dirty="0">
              <a:solidFill>
                <a:schemeClr val="bg1"/>
              </a:solidFill>
            </a:endParaRPr>
          </a:p>
          <a:p>
            <a:pPr lvl="1"/>
            <a:r>
              <a:rPr lang="en-CA" b="1" u="sng" dirty="0">
                <a:solidFill>
                  <a:schemeClr val="bg1"/>
                </a:solidFill>
                <a:hlinkClick r:id="rId2">
                  <a:extLst>
                    <a:ext uri="{A12FA001-AC4F-418D-AE19-62706E023703}">
                      <ahyp:hlinkClr xmlns:ahyp="http://schemas.microsoft.com/office/drawing/2018/hyperlinkcolor" val="tx"/>
                    </a:ext>
                  </a:extLst>
                </a:hlinkClick>
              </a:rPr>
              <a:t>https://www.youtube.com/watch?v=g17f9J1-r-k</a:t>
            </a:r>
            <a:endParaRPr lang="en-CA" b="1" u="sng" dirty="0">
              <a:solidFill>
                <a:schemeClr val="bg1"/>
              </a:solidFill>
            </a:endParaRPr>
          </a:p>
          <a:p>
            <a:endParaRPr lang="en-CA" b="1" u="sng" dirty="0">
              <a:solidFill>
                <a:schemeClr val="bg1"/>
              </a:solidFill>
            </a:endParaRPr>
          </a:p>
          <a:p>
            <a:pPr lvl="1"/>
            <a:r>
              <a:rPr lang="en-CA" b="1" u="sng" dirty="0">
                <a:solidFill>
                  <a:schemeClr val="bg1"/>
                </a:solidFill>
              </a:rPr>
              <a:t>Online science AC vs DC</a:t>
            </a:r>
            <a:r>
              <a:rPr lang="en-CA" b="1" dirty="0">
                <a:solidFill>
                  <a:schemeClr val="bg1"/>
                </a:solidFill>
              </a:rPr>
              <a:t> </a:t>
            </a:r>
          </a:p>
          <a:p>
            <a:pPr lvl="1"/>
            <a:endParaRPr lang="en-CA" b="1" dirty="0">
              <a:solidFill>
                <a:schemeClr val="bg1"/>
              </a:solidFill>
            </a:endParaRPr>
          </a:p>
          <a:p>
            <a:pPr lvl="1">
              <a:buFont typeface="Arial" panose="020B0604020202020204" pitchFamily="34" charset="0"/>
              <a:buChar char="•"/>
            </a:pPr>
            <a:r>
              <a:rPr lang="en-CA" dirty="0">
                <a:solidFill>
                  <a:schemeClr val="bg1"/>
                </a:solidFill>
              </a:rPr>
              <a:t> </a:t>
            </a:r>
            <a:r>
              <a:rPr lang="en-US" dirty="0">
                <a:solidFill>
                  <a:schemeClr val="bg1"/>
                </a:solidFill>
              </a:rPr>
              <a:t>http://www.pbs.org/wgbh/americanexperience/features/general-article/light-acdc/  </a:t>
            </a:r>
          </a:p>
          <a:p>
            <a:pPr lvl="1">
              <a:buFont typeface="Arial" panose="020B0604020202020204" pitchFamily="34" charset="0"/>
              <a:buChar char="•"/>
            </a:pPr>
            <a:r>
              <a:rPr lang="en-US" dirty="0">
                <a:effectLst>
                  <a:outerShdw blurRad="38100" dist="38100" dir="2700000" algn="tl">
                    <a:srgbClr val="000000">
                      <a:alpha val="43137"/>
                    </a:srgbClr>
                  </a:outerShdw>
                </a:effectLst>
                <a:hlinkClick r:id="rId3"/>
              </a:rPr>
              <a:t>https://learn.sparkfun.com/tutorials/alternating-current-ac-vs-direct-current-dc</a:t>
            </a:r>
            <a:endParaRPr lang="en-US" dirty="0">
              <a:effectLst>
                <a:outerShdw blurRad="38100" dist="38100" dir="2700000" algn="tl">
                  <a:srgbClr val="000000">
                    <a:alpha val="43137"/>
                  </a:srgbClr>
                </a:outerShdw>
              </a:effectLst>
            </a:endParaRPr>
          </a:p>
          <a:p>
            <a:pPr lvl="1">
              <a:buFont typeface="Arial" panose="020B0604020202020204" pitchFamily="34" charset="0"/>
              <a:buChar char="•"/>
            </a:pPr>
            <a:r>
              <a:rPr lang="en-US" dirty="0">
                <a:effectLst>
                  <a:outerShdw blurRad="38100" dist="38100" dir="2700000" algn="tl">
                    <a:srgbClr val="000000">
                      <a:alpha val="43137"/>
                    </a:srgbClr>
                  </a:outerShdw>
                </a:effectLst>
                <a:hlinkClick r:id="rId4"/>
              </a:rPr>
              <a:t>http://www.cleanlineenergy.com/technology/hvdc/how</a:t>
            </a:r>
            <a:r>
              <a:rPr lang="en-US" dirty="0">
                <a:effectLst>
                  <a:outerShdw blurRad="38100" dist="38100" dir="2700000" algn="tl">
                    <a:srgbClr val="000000">
                      <a:alpha val="43137"/>
                    </a:srgbClr>
                  </a:outerShdw>
                </a:effectLst>
              </a:rPr>
              <a:t> </a:t>
            </a:r>
          </a:p>
          <a:p>
            <a:pPr lvl="1"/>
            <a:endParaRPr lang="en-US" dirty="0"/>
          </a:p>
        </p:txBody>
      </p:sp>
    </p:spTree>
    <p:extLst>
      <p:ext uri="{BB962C8B-B14F-4D97-AF65-F5344CB8AC3E}">
        <p14:creationId xmlns:p14="http://schemas.microsoft.com/office/powerpoint/2010/main" val="348927652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89BE4C-FAA8-C23A-8F77-A60666C25DB6}"/>
              </a:ext>
            </a:extLst>
          </p:cNvPr>
          <p:cNvSpPr txBox="1"/>
          <p:nvPr/>
        </p:nvSpPr>
        <p:spPr>
          <a:xfrm>
            <a:off x="395536" y="437128"/>
            <a:ext cx="7920880" cy="646331"/>
          </a:xfrm>
          <a:prstGeom prst="rect">
            <a:avLst/>
          </a:prstGeom>
          <a:noFill/>
        </p:spPr>
        <p:txBody>
          <a:bodyPr wrap="square" rtlCol="0">
            <a:spAutoFit/>
          </a:bodyPr>
          <a:lstStyle/>
          <a:p>
            <a:r>
              <a:rPr lang="en-CA" dirty="0">
                <a:solidFill>
                  <a:schemeClr val="bg1"/>
                </a:solidFill>
              </a:rPr>
              <a:t>4. What type of devices use direct current? What is a disadvantage of using direct current?</a:t>
            </a:r>
          </a:p>
        </p:txBody>
      </p:sp>
      <p:sp>
        <p:nvSpPr>
          <p:cNvPr id="3" name="TextBox 2">
            <a:extLst>
              <a:ext uri="{FF2B5EF4-FFF2-40B4-BE49-F238E27FC236}">
                <a16:creationId xmlns:a16="http://schemas.microsoft.com/office/drawing/2014/main" id="{D0E82046-4D1D-A603-9744-F379980EE2B0}"/>
              </a:ext>
            </a:extLst>
          </p:cNvPr>
          <p:cNvSpPr txBox="1"/>
          <p:nvPr/>
        </p:nvSpPr>
        <p:spPr>
          <a:xfrm>
            <a:off x="323528" y="1083459"/>
            <a:ext cx="7848872" cy="1200329"/>
          </a:xfrm>
          <a:prstGeom prst="rect">
            <a:avLst/>
          </a:prstGeom>
          <a:noFill/>
        </p:spPr>
        <p:txBody>
          <a:bodyPr wrap="square" rtlCol="0">
            <a:spAutoFit/>
          </a:bodyPr>
          <a:lstStyle/>
          <a:p>
            <a:r>
              <a:rPr lang="en-CA" sz="1800" dirty="0">
                <a:solidFill>
                  <a:srgbClr val="FFFF00"/>
                </a:solidFill>
              </a:rPr>
              <a:t>DC is found in almost all electronics like lap tops and phones or in control circuitry of washing machines. You need to transform AC to DC if you wish to plug in most electronics into a wall .</a:t>
            </a:r>
          </a:p>
          <a:p>
            <a:endParaRPr lang="en-CA" dirty="0">
              <a:solidFill>
                <a:srgbClr val="FFFF00"/>
              </a:solidFill>
            </a:endParaRPr>
          </a:p>
        </p:txBody>
      </p:sp>
      <p:sp>
        <p:nvSpPr>
          <p:cNvPr id="4" name="TextBox 3">
            <a:extLst>
              <a:ext uri="{FF2B5EF4-FFF2-40B4-BE49-F238E27FC236}">
                <a16:creationId xmlns:a16="http://schemas.microsoft.com/office/drawing/2014/main" id="{8582C1A7-CBDE-623F-F61B-9776EDF842D4}"/>
              </a:ext>
            </a:extLst>
          </p:cNvPr>
          <p:cNvSpPr txBox="1"/>
          <p:nvPr/>
        </p:nvSpPr>
        <p:spPr>
          <a:xfrm>
            <a:off x="323528" y="2274838"/>
            <a:ext cx="7992888" cy="2308324"/>
          </a:xfrm>
          <a:prstGeom prst="rect">
            <a:avLst/>
          </a:prstGeom>
          <a:noFill/>
        </p:spPr>
        <p:txBody>
          <a:bodyPr wrap="square" rtlCol="0">
            <a:spAutoFit/>
          </a:bodyPr>
          <a:lstStyle/>
          <a:p>
            <a:r>
              <a:rPr lang="en-CA" dirty="0">
                <a:solidFill>
                  <a:schemeClr val="bg1"/>
                </a:solidFill>
              </a:rPr>
              <a:t>5. What is an advantage of using alternating current? Where is it used?</a:t>
            </a:r>
          </a:p>
          <a:p>
            <a:endParaRPr lang="en-CA" dirty="0"/>
          </a:p>
          <a:p>
            <a:r>
              <a:rPr lang="en-CA" sz="1800" dirty="0">
                <a:solidFill>
                  <a:srgbClr val="FFFF00"/>
                </a:solidFill>
              </a:rPr>
              <a:t>AC is easier to transform between voltage levels, which makes high-voltage transmission more feasible. Transformers can easily transform higher voltages to lower voltage so that less voltage enters our homes.</a:t>
            </a:r>
          </a:p>
          <a:p>
            <a:r>
              <a:rPr lang="en-CA" dirty="0">
                <a:solidFill>
                  <a:srgbClr val="FFFF00"/>
                </a:solidFill>
              </a:rPr>
              <a:t>Electricity from power plants is AC. This form of current is what we plug into from our homes</a:t>
            </a:r>
          </a:p>
        </p:txBody>
      </p:sp>
      <p:sp>
        <p:nvSpPr>
          <p:cNvPr id="5" name="TextBox 4">
            <a:extLst>
              <a:ext uri="{FF2B5EF4-FFF2-40B4-BE49-F238E27FC236}">
                <a16:creationId xmlns:a16="http://schemas.microsoft.com/office/drawing/2014/main" id="{29D25DAA-3145-4687-78D0-CC4A79797E44}"/>
              </a:ext>
            </a:extLst>
          </p:cNvPr>
          <p:cNvSpPr txBox="1"/>
          <p:nvPr/>
        </p:nvSpPr>
        <p:spPr>
          <a:xfrm>
            <a:off x="361296" y="4725144"/>
            <a:ext cx="7560840" cy="2308324"/>
          </a:xfrm>
          <a:prstGeom prst="rect">
            <a:avLst/>
          </a:prstGeom>
          <a:noFill/>
        </p:spPr>
        <p:txBody>
          <a:bodyPr wrap="square" rtlCol="0">
            <a:spAutoFit/>
          </a:bodyPr>
          <a:lstStyle/>
          <a:p>
            <a:r>
              <a:rPr lang="en-CA" sz="1800" dirty="0">
                <a:solidFill>
                  <a:schemeClr val="bg1"/>
                </a:solidFill>
                <a:effectLst>
                  <a:outerShdw blurRad="38100" dist="38100" dir="2700000" algn="tl">
                    <a:srgbClr val="000000">
                      <a:alpha val="43137"/>
                    </a:srgbClr>
                  </a:outerShdw>
                </a:effectLst>
              </a:rPr>
              <a:t>6. How is pressure in a water hose like voltage in a circuit?</a:t>
            </a:r>
          </a:p>
          <a:p>
            <a:endParaRPr lang="en-CA" dirty="0">
              <a:solidFill>
                <a:schemeClr val="bg1"/>
              </a:solidFill>
              <a:effectLst>
                <a:outerShdw blurRad="38100" dist="38100" dir="2700000" algn="tl">
                  <a:srgbClr val="000000">
                    <a:alpha val="43137"/>
                  </a:srgbClr>
                </a:outerShdw>
              </a:effectLst>
            </a:endParaRPr>
          </a:p>
          <a:p>
            <a:r>
              <a:rPr lang="en-CA" dirty="0">
                <a:solidFill>
                  <a:srgbClr val="FFFF00"/>
                </a:solidFill>
                <a:effectLst>
                  <a:outerShdw blurRad="38100" dist="38100" dir="2700000" algn="tl">
                    <a:srgbClr val="000000">
                      <a:alpha val="43137"/>
                    </a:srgbClr>
                  </a:outerShdw>
                </a:effectLst>
              </a:rPr>
              <a:t>The greater the pressure in a hose the faster the water flows. In a circuit, the higher the voltage from the source the greater the push on the electrons, the greater the current flow in the circuit.</a:t>
            </a:r>
          </a:p>
          <a:p>
            <a:endParaRPr lang="en-CA" sz="1800" dirty="0">
              <a:solidFill>
                <a:schemeClr val="bg1"/>
              </a:solidFill>
              <a:effectLst>
                <a:outerShdw blurRad="38100" dist="38100" dir="2700000" algn="tl">
                  <a:srgbClr val="000000">
                    <a:alpha val="43137"/>
                  </a:srgbClr>
                </a:outerShdw>
              </a:effectLst>
            </a:endParaRPr>
          </a:p>
          <a:p>
            <a:endParaRPr lang="en-CA" sz="1800" dirty="0">
              <a:solidFill>
                <a:schemeClr val="bg1"/>
              </a:solidFill>
              <a:effectLst>
                <a:outerShdw blurRad="38100" dist="38100" dir="2700000" algn="tl">
                  <a:srgbClr val="000000">
                    <a:alpha val="43137"/>
                  </a:srgbClr>
                </a:outerShdw>
              </a:effectLst>
            </a:endParaRPr>
          </a:p>
          <a:p>
            <a:endParaRPr lang="en-CA" dirty="0"/>
          </a:p>
        </p:txBody>
      </p:sp>
    </p:spTree>
    <p:extLst>
      <p:ext uri="{BB962C8B-B14F-4D97-AF65-F5344CB8AC3E}">
        <p14:creationId xmlns:p14="http://schemas.microsoft.com/office/powerpoint/2010/main" val="71488158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0A0B97-9ED8-58E9-63F5-BDF6E740633D}"/>
              </a:ext>
            </a:extLst>
          </p:cNvPr>
          <p:cNvSpPr txBox="1"/>
          <p:nvPr/>
        </p:nvSpPr>
        <p:spPr>
          <a:xfrm>
            <a:off x="611560" y="827584"/>
            <a:ext cx="7056784" cy="369332"/>
          </a:xfrm>
          <a:prstGeom prst="rect">
            <a:avLst/>
          </a:prstGeom>
          <a:noFill/>
        </p:spPr>
        <p:txBody>
          <a:bodyPr wrap="square" rtlCol="0">
            <a:spAutoFit/>
          </a:bodyPr>
          <a:lstStyle/>
          <a:p>
            <a:pPr marL="0" indent="0">
              <a:buNone/>
            </a:pPr>
            <a:r>
              <a:rPr lang="en-CA" dirty="0">
                <a:solidFill>
                  <a:schemeClr val="bg1"/>
                </a:solidFill>
                <a:effectLst>
                  <a:outerShdw blurRad="38100" dist="38100" dir="2700000" algn="tl">
                    <a:srgbClr val="000000">
                      <a:alpha val="43137"/>
                    </a:srgbClr>
                  </a:outerShdw>
                </a:effectLst>
              </a:rPr>
              <a:t>7. Describe the role of a battery in an electric circuit? </a:t>
            </a:r>
          </a:p>
        </p:txBody>
      </p:sp>
      <p:sp>
        <p:nvSpPr>
          <p:cNvPr id="3" name="TextBox 2">
            <a:extLst>
              <a:ext uri="{FF2B5EF4-FFF2-40B4-BE49-F238E27FC236}">
                <a16:creationId xmlns:a16="http://schemas.microsoft.com/office/drawing/2014/main" id="{DC774A87-B440-7047-84A5-6B1141B2F9F9}"/>
              </a:ext>
            </a:extLst>
          </p:cNvPr>
          <p:cNvSpPr txBox="1"/>
          <p:nvPr/>
        </p:nvSpPr>
        <p:spPr>
          <a:xfrm>
            <a:off x="323528" y="1268760"/>
            <a:ext cx="7848872" cy="2585323"/>
          </a:xfrm>
          <a:prstGeom prst="rect">
            <a:avLst/>
          </a:prstGeom>
          <a:noFill/>
        </p:spPr>
        <p:txBody>
          <a:bodyPr wrap="square" rtlCol="0">
            <a:spAutoFit/>
          </a:bodyPr>
          <a:lstStyle/>
          <a:p>
            <a:pPr marL="400050" lvl="1"/>
            <a:r>
              <a:rPr lang="en-CA" dirty="0">
                <a:solidFill>
                  <a:srgbClr val="FFFF00"/>
                </a:solidFill>
                <a:effectLst>
                  <a:outerShdw blurRad="38100" dist="38100" dir="2700000" algn="tl">
                    <a:srgbClr val="000000">
                      <a:alpha val="43137"/>
                    </a:srgbClr>
                  </a:outerShdw>
                </a:effectLst>
              </a:rPr>
              <a:t>The cell or battery is the source that provides the energy to push electrons through the wires and loads. The amount of push is what determines a cells potential difference, otherwise known as voltage. </a:t>
            </a:r>
          </a:p>
          <a:p>
            <a:pPr marL="400050" lvl="1"/>
            <a:endParaRPr lang="en-CA" dirty="0">
              <a:solidFill>
                <a:srgbClr val="FFFF00"/>
              </a:solidFill>
              <a:effectLst>
                <a:outerShdw blurRad="38100" dist="38100" dir="2700000" algn="tl">
                  <a:srgbClr val="000000">
                    <a:alpha val="43137"/>
                  </a:srgbClr>
                </a:outerShdw>
              </a:effectLst>
            </a:endParaRPr>
          </a:p>
          <a:p>
            <a:pPr marL="400050" lvl="1"/>
            <a:r>
              <a:rPr lang="en-CA" dirty="0">
                <a:solidFill>
                  <a:schemeClr val="bg1"/>
                </a:solidFill>
                <a:effectLst>
                  <a:outerShdw blurRad="38100" dist="38100" dir="2700000" algn="tl">
                    <a:srgbClr val="000000">
                      <a:alpha val="43137"/>
                    </a:srgbClr>
                  </a:outerShdw>
                </a:effectLst>
              </a:rPr>
              <a:t>Why do some devices have bigger batteries but still show same voltage?</a:t>
            </a:r>
          </a:p>
          <a:p>
            <a:pPr marL="400050" lvl="1"/>
            <a:br>
              <a:rPr lang="en-CA" dirty="0">
                <a:solidFill>
                  <a:srgbClr val="FFFF00"/>
                </a:solidFill>
                <a:effectLst>
                  <a:outerShdw blurRad="38100" dist="38100" dir="2700000" algn="tl">
                    <a:srgbClr val="000000">
                      <a:alpha val="43137"/>
                    </a:srgbClr>
                  </a:outerShdw>
                </a:effectLst>
              </a:rPr>
            </a:br>
            <a:r>
              <a:rPr lang="en-CA" dirty="0">
                <a:solidFill>
                  <a:srgbClr val="FFFF00"/>
                </a:solidFill>
                <a:effectLst>
                  <a:outerShdw blurRad="38100" dist="38100" dir="2700000" algn="tl">
                    <a:srgbClr val="000000">
                      <a:alpha val="43137"/>
                    </a:srgbClr>
                  </a:outerShdw>
                </a:effectLst>
              </a:rPr>
              <a:t>Bigger batteries have more charge so can create more push.</a:t>
            </a:r>
          </a:p>
        </p:txBody>
      </p:sp>
      <p:sp>
        <p:nvSpPr>
          <p:cNvPr id="9" name="TextBox 8">
            <a:extLst>
              <a:ext uri="{FF2B5EF4-FFF2-40B4-BE49-F238E27FC236}">
                <a16:creationId xmlns:a16="http://schemas.microsoft.com/office/drawing/2014/main" id="{47BE0DA4-9108-8B70-21FB-6828B9EBD9AB}"/>
              </a:ext>
            </a:extLst>
          </p:cNvPr>
          <p:cNvSpPr txBox="1"/>
          <p:nvPr/>
        </p:nvSpPr>
        <p:spPr>
          <a:xfrm>
            <a:off x="670012" y="3933060"/>
            <a:ext cx="7560840" cy="369332"/>
          </a:xfrm>
          <a:prstGeom prst="rect">
            <a:avLst/>
          </a:prstGeom>
          <a:noFill/>
        </p:spPr>
        <p:txBody>
          <a:bodyPr wrap="square" rtlCol="0">
            <a:spAutoFit/>
          </a:bodyPr>
          <a:lstStyle/>
          <a:p>
            <a:r>
              <a:rPr lang="en-CA" dirty="0">
                <a:solidFill>
                  <a:schemeClr val="bg1"/>
                </a:solidFill>
              </a:rPr>
              <a:t>8. What is resistance in a circuit?</a:t>
            </a:r>
          </a:p>
        </p:txBody>
      </p:sp>
      <p:sp>
        <p:nvSpPr>
          <p:cNvPr id="11" name="TextBox 10">
            <a:extLst>
              <a:ext uri="{FF2B5EF4-FFF2-40B4-BE49-F238E27FC236}">
                <a16:creationId xmlns:a16="http://schemas.microsoft.com/office/drawing/2014/main" id="{296CE900-F242-298F-6D91-FF8D28444F83}"/>
              </a:ext>
            </a:extLst>
          </p:cNvPr>
          <p:cNvSpPr txBox="1"/>
          <p:nvPr/>
        </p:nvSpPr>
        <p:spPr>
          <a:xfrm>
            <a:off x="323528" y="4509120"/>
            <a:ext cx="6984776" cy="646331"/>
          </a:xfrm>
          <a:prstGeom prst="rect">
            <a:avLst/>
          </a:prstGeom>
          <a:noFill/>
        </p:spPr>
        <p:txBody>
          <a:bodyPr wrap="square" rtlCol="0">
            <a:spAutoFit/>
          </a:bodyPr>
          <a:lstStyle/>
          <a:p>
            <a:pPr marL="457200" lvl="1" indent="0">
              <a:buNone/>
            </a:pPr>
            <a:r>
              <a:rPr lang="en-US" dirty="0">
                <a:solidFill>
                  <a:srgbClr val="FFFF00"/>
                </a:solidFill>
              </a:rPr>
              <a:t>Resistance is how hard it is for an electric current to flow through a material. </a:t>
            </a:r>
          </a:p>
        </p:txBody>
      </p:sp>
    </p:spTree>
    <p:extLst>
      <p:ext uri="{BB962C8B-B14F-4D97-AF65-F5344CB8AC3E}">
        <p14:creationId xmlns:p14="http://schemas.microsoft.com/office/powerpoint/2010/main" val="136917516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93D874-1EE6-454A-9EAA-A5785DDBD615}"/>
              </a:ext>
            </a:extLst>
          </p:cNvPr>
          <p:cNvSpPr txBox="1"/>
          <p:nvPr/>
        </p:nvSpPr>
        <p:spPr>
          <a:xfrm>
            <a:off x="251520" y="467380"/>
            <a:ext cx="7992888" cy="369332"/>
          </a:xfrm>
          <a:prstGeom prst="rect">
            <a:avLst/>
          </a:prstGeom>
          <a:noFill/>
        </p:spPr>
        <p:txBody>
          <a:bodyPr wrap="square" rtlCol="0">
            <a:spAutoFit/>
          </a:bodyPr>
          <a:lstStyle/>
          <a:p>
            <a:r>
              <a:rPr lang="en-CA" dirty="0">
                <a:solidFill>
                  <a:schemeClr val="bg1"/>
                </a:solidFill>
              </a:rPr>
              <a:t>9. What factors influence the amount of resistance in a circuit?</a:t>
            </a:r>
          </a:p>
        </p:txBody>
      </p:sp>
      <p:sp>
        <p:nvSpPr>
          <p:cNvPr id="3" name="TextBox 2">
            <a:extLst>
              <a:ext uri="{FF2B5EF4-FFF2-40B4-BE49-F238E27FC236}">
                <a16:creationId xmlns:a16="http://schemas.microsoft.com/office/drawing/2014/main" id="{FF1772A9-996E-838C-8746-C8E540AECA34}"/>
              </a:ext>
            </a:extLst>
          </p:cNvPr>
          <p:cNvSpPr txBox="1"/>
          <p:nvPr/>
        </p:nvSpPr>
        <p:spPr>
          <a:xfrm>
            <a:off x="467544" y="1086277"/>
            <a:ext cx="7416824" cy="1200329"/>
          </a:xfrm>
          <a:prstGeom prst="rect">
            <a:avLst/>
          </a:prstGeom>
          <a:noFill/>
        </p:spPr>
        <p:txBody>
          <a:bodyPr wrap="square" rtlCol="0">
            <a:spAutoFit/>
          </a:bodyPr>
          <a:lstStyle/>
          <a:p>
            <a:r>
              <a:rPr lang="en-CA" dirty="0">
                <a:solidFill>
                  <a:srgbClr val="FFFF00"/>
                </a:solidFill>
              </a:rPr>
              <a:t>Type of material – good conductors low resistance – insulators high resistance</a:t>
            </a:r>
          </a:p>
          <a:p>
            <a:endParaRPr lang="en-CA" dirty="0">
              <a:solidFill>
                <a:srgbClr val="FFFF00"/>
              </a:solidFill>
            </a:endParaRPr>
          </a:p>
          <a:p>
            <a:r>
              <a:rPr lang="en-CA" dirty="0">
                <a:solidFill>
                  <a:srgbClr val="FFFF00"/>
                </a:solidFill>
              </a:rPr>
              <a:t>Path length</a:t>
            </a:r>
          </a:p>
        </p:txBody>
      </p:sp>
      <p:sp>
        <p:nvSpPr>
          <p:cNvPr id="5" name="TextBox 4">
            <a:extLst>
              <a:ext uri="{FF2B5EF4-FFF2-40B4-BE49-F238E27FC236}">
                <a16:creationId xmlns:a16="http://schemas.microsoft.com/office/drawing/2014/main" id="{FCC79A2E-E40B-3F3E-BE27-3CE2D8510412}"/>
              </a:ext>
            </a:extLst>
          </p:cNvPr>
          <p:cNvSpPr txBox="1"/>
          <p:nvPr/>
        </p:nvSpPr>
        <p:spPr>
          <a:xfrm>
            <a:off x="251520" y="2370946"/>
            <a:ext cx="6408712" cy="646331"/>
          </a:xfrm>
          <a:prstGeom prst="rect">
            <a:avLst/>
          </a:prstGeom>
          <a:noFill/>
        </p:spPr>
        <p:txBody>
          <a:bodyPr wrap="square" rtlCol="0">
            <a:spAutoFit/>
          </a:bodyPr>
          <a:lstStyle/>
          <a:p>
            <a:r>
              <a:rPr lang="en-CA" dirty="0">
                <a:solidFill>
                  <a:schemeClr val="bg1"/>
                </a:solidFill>
              </a:rPr>
              <a:t>10. How is resistance in a circuit like traffic moving into the tunnel on route to Vancouver during rush hour?</a:t>
            </a:r>
          </a:p>
        </p:txBody>
      </p:sp>
      <p:sp>
        <p:nvSpPr>
          <p:cNvPr id="6" name="TextBox 5">
            <a:extLst>
              <a:ext uri="{FF2B5EF4-FFF2-40B4-BE49-F238E27FC236}">
                <a16:creationId xmlns:a16="http://schemas.microsoft.com/office/drawing/2014/main" id="{EAB91B90-4103-437F-26FF-AD03BB8DBA4E}"/>
              </a:ext>
            </a:extLst>
          </p:cNvPr>
          <p:cNvSpPr txBox="1"/>
          <p:nvPr/>
        </p:nvSpPr>
        <p:spPr>
          <a:xfrm>
            <a:off x="611560" y="3244334"/>
            <a:ext cx="7416824" cy="1200329"/>
          </a:xfrm>
          <a:prstGeom prst="rect">
            <a:avLst/>
          </a:prstGeom>
          <a:noFill/>
        </p:spPr>
        <p:txBody>
          <a:bodyPr wrap="square" rtlCol="0">
            <a:spAutoFit/>
          </a:bodyPr>
          <a:lstStyle/>
          <a:p>
            <a:r>
              <a:rPr lang="en-US" sz="1800" dirty="0">
                <a:solidFill>
                  <a:srgbClr val="FFFF00"/>
                </a:solidFill>
              </a:rPr>
              <a:t>During rush hour three lanes merge into one to enter the tunnel. This happens in a circuit when current flows from a larger wire into a smaller wire like from the circuit wire into the filament in a light bulb.</a:t>
            </a:r>
            <a:endParaRPr lang="en-CA" dirty="0"/>
          </a:p>
        </p:txBody>
      </p:sp>
    </p:spTree>
    <p:extLst>
      <p:ext uri="{BB962C8B-B14F-4D97-AF65-F5344CB8AC3E}">
        <p14:creationId xmlns:p14="http://schemas.microsoft.com/office/powerpoint/2010/main" val="80806658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7566992" cy="4839816"/>
          </a:xfrm>
        </p:spPr>
        <p:txBody>
          <a:bodyPr/>
          <a:lstStyle/>
          <a:p>
            <a:endParaRPr lang="en-CA"/>
          </a:p>
        </p:txBody>
      </p:sp>
      <p:sp>
        <p:nvSpPr>
          <p:cNvPr id="4" name="Rectangle 3"/>
          <p:cNvSpPr/>
          <p:nvPr/>
        </p:nvSpPr>
        <p:spPr>
          <a:xfrm>
            <a:off x="251520" y="751344"/>
            <a:ext cx="7488832" cy="5539978"/>
          </a:xfrm>
          <a:prstGeom prst="rect">
            <a:avLst/>
          </a:prstGeom>
        </p:spPr>
        <p:txBody>
          <a:bodyPr wrap="square">
            <a:spAutoFit/>
          </a:bodyPr>
          <a:lstStyle/>
          <a:p>
            <a:pPr marL="457200" indent="-457200">
              <a:buFont typeface="+mj-lt"/>
              <a:buAutoNum type="arabicPeriod" startAt="7"/>
            </a:pPr>
            <a:r>
              <a:rPr lang="en-US" dirty="0">
                <a:solidFill>
                  <a:schemeClr val="bg1"/>
                </a:solidFill>
                <a:effectLst>
                  <a:outerShdw blurRad="38100" dist="38100" dir="2700000" algn="tl">
                    <a:srgbClr val="000000">
                      <a:alpha val="43137"/>
                    </a:srgbClr>
                  </a:outerShdw>
                </a:effectLst>
              </a:rPr>
              <a:t>What is the difference between direct current and alternating current give one advantage and disadvantage of each type of current?</a:t>
            </a:r>
          </a:p>
          <a:p>
            <a:pPr marL="342900" indent="-342900">
              <a:buFont typeface="Arial" panose="020B0604020202020204" pitchFamily="34" charset="0"/>
              <a:buChar char="•"/>
            </a:pPr>
            <a:r>
              <a:rPr lang="en-CA" sz="2000" dirty="0">
                <a:solidFill>
                  <a:srgbClr val="FFFF00"/>
                </a:solidFill>
                <a:effectLst>
                  <a:outerShdw blurRad="38100" dist="38100" dir="2700000" algn="tl">
                    <a:srgbClr val="000000">
                      <a:alpha val="43137"/>
                    </a:srgbClr>
                  </a:outerShdw>
                </a:effectLst>
              </a:rPr>
              <a:t>Direct current t</a:t>
            </a:r>
            <a:r>
              <a:rPr lang="en-CA" sz="2000" dirty="0">
                <a:solidFill>
                  <a:srgbClr val="FFFF00"/>
                </a:solidFill>
              </a:rPr>
              <a:t>he electric charge (</a:t>
            </a:r>
            <a:r>
              <a:rPr lang="en-US" sz="2000" b="1" dirty="0">
                <a:solidFill>
                  <a:srgbClr val="FFFF00"/>
                </a:solidFill>
              </a:rPr>
              <a:t>current</a:t>
            </a:r>
            <a:r>
              <a:rPr lang="en-US" sz="2000" dirty="0">
                <a:solidFill>
                  <a:srgbClr val="FFFF00"/>
                </a:solidFill>
              </a:rPr>
              <a:t>) only flows in one direction. Electric charge in </a:t>
            </a:r>
            <a:r>
              <a:rPr lang="en-US" sz="2000" b="1" dirty="0">
                <a:solidFill>
                  <a:srgbClr val="FFFF00"/>
                </a:solidFill>
              </a:rPr>
              <a:t>alternating current</a:t>
            </a:r>
            <a:r>
              <a:rPr lang="en-US" sz="2000" dirty="0">
                <a:solidFill>
                  <a:srgbClr val="FFFF00"/>
                </a:solidFill>
              </a:rPr>
              <a:t> (AC), on the other hand, changes direction periodically. </a:t>
            </a:r>
            <a:r>
              <a:rPr lang="en-CA" sz="2000" dirty="0">
                <a:solidFill>
                  <a:srgbClr val="FFFF00"/>
                </a:solidFill>
              </a:rPr>
              <a:t> AC is easier to transform between voltage levels, which makes high-voltage transmission more feasible. DC, on the other hand, is found in almost all electronics. You should know that the two do not mix very well, and you will need to transform AC to DC if you wish to plug in most electronics into a wall . High voltage DC lines experience less loss than equivalent AC lines over extremely long distances. Additionally, HVDC allows different AC systems (e.g. 50 Hz and 60 Hz) to be connected. Despite its advantages, HVDC systems are more costly and less reliable than the common AC systems.</a:t>
            </a:r>
          </a:p>
        </p:txBody>
      </p:sp>
    </p:spTree>
    <p:extLst>
      <p:ext uri="{BB962C8B-B14F-4D97-AF65-F5344CB8AC3E}">
        <p14:creationId xmlns:p14="http://schemas.microsoft.com/office/powerpoint/2010/main" val="291980289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88" y="764704"/>
            <a:ext cx="8229600" cy="2232248"/>
          </a:xfrm>
        </p:spPr>
        <p:txBody>
          <a:bodyPr>
            <a:normAutofit/>
          </a:bodyPr>
          <a:lstStyle/>
          <a:p>
            <a:r>
              <a:rPr lang="en-CA" sz="2000" dirty="0">
                <a:solidFill>
                  <a:schemeClr val="bg1"/>
                </a:solidFill>
                <a:highlight>
                  <a:srgbClr val="FFFF00"/>
                </a:highlight>
              </a:rPr>
              <a:t>Learning Goal: </a:t>
            </a:r>
            <a:br>
              <a:rPr lang="en-CA" sz="2000" dirty="0">
                <a:solidFill>
                  <a:schemeClr val="bg1"/>
                </a:solidFill>
                <a:highlight>
                  <a:srgbClr val="FFFF00"/>
                </a:highlight>
              </a:rPr>
            </a:br>
            <a:br>
              <a:rPr lang="en-CA" sz="2000" dirty="0"/>
            </a:br>
            <a:r>
              <a:rPr lang="en-CA" sz="18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Elec 5- I can describe the relationship between current, voltage and resistance in circuits and use Ohm’s law to solve problems.</a:t>
            </a:r>
            <a:br>
              <a:rPr lang="en-CA"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en-CA" sz="1800" b="1" dirty="0">
              <a:solidFill>
                <a:schemeClr val="bg1"/>
              </a:solidFill>
            </a:endParaRPr>
          </a:p>
        </p:txBody>
      </p:sp>
      <p:sp>
        <p:nvSpPr>
          <p:cNvPr id="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42792"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en-US" sz="1100" b="0" i="0" u="none" strike="noStrike" cap="none" normalizeH="0" baseline="0">
              <a:ln>
                <a:noFill/>
              </a:ln>
              <a:solidFill>
                <a:schemeClr val="tx1"/>
              </a:solidFill>
              <a:effectLst/>
              <a:latin typeface="Calibri" pitchFamily="34" charset="0"/>
              <a:cs typeface="Arial" pitchFamily="34" charset="0"/>
            </a:endParaRPr>
          </a:p>
          <a:p>
            <a:pPr marL="0" marR="0" lvl="0" indent="0" algn="l" defTabSz="914400" rtl="0" eaLnBrk="0" fontAlgn="ctr" latinLnBrk="0" hangingPunct="0">
              <a:lnSpc>
                <a:spcPct val="100000"/>
              </a:lnSpc>
              <a:spcBef>
                <a:spcPct val="0"/>
              </a:spcBef>
              <a:spcAft>
                <a:spcPct val="0"/>
              </a:spcAft>
              <a:buClrTx/>
              <a:buSzTx/>
              <a:buFontTx/>
              <a:buAutoNum type="arabicPeriod"/>
              <a:tabLst/>
            </a:pPr>
            <a:r>
              <a:rPr kumimoji="0" lang="en-CA" altLang="en-US" sz="1100" b="1" i="0" u="none" strike="noStrike" cap="none" normalizeH="0" baseline="0">
                <a:ln>
                  <a:noFill/>
                </a:ln>
                <a:solidFill>
                  <a:schemeClr val="tx1"/>
                </a:solidFill>
                <a:effectLst/>
                <a:latin typeface="Calibri" pitchFamily="34" charset="0"/>
                <a:cs typeface="Arial" pitchFamily="34" charset="0"/>
                <a:hlinkClick r:id="rId3"/>
              </a:rPr>
              <a:t>Current and Voltage </a:t>
            </a:r>
            <a:endParaRPr kumimoji="0" lang="en-CA" altLang="en-US" sz="1600" b="1" i="0" u="none" strike="noStrike" cap="none" normalizeH="0" baseline="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100" b="0" i="0" u="none" strike="noStrike" cap="none" normalizeH="0" baseline="0">
                <a:ln>
                  <a:noFill/>
                </a:ln>
                <a:solidFill>
                  <a:schemeClr val="tx1"/>
                </a:solidFill>
                <a:effectLst/>
                <a:latin typeface="Calibri"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100" b="0" i="0" u="none" strike="noStrike" cap="none" normalizeH="0" baseline="0">
                <a:ln>
                  <a:noFill/>
                </a:ln>
                <a:solidFill>
                  <a:schemeClr val="tx1"/>
                </a:solidFill>
                <a:effectLst/>
                <a:latin typeface="Calibri" pitchFamily="34" charset="0"/>
                <a:cs typeface="Arial" pitchFamily="34" charset="0"/>
              </a:rPr>
              <a:t>  </a:t>
            </a:r>
            <a:endParaRPr kumimoji="0" lang="en-CA" altLang="en-US" sz="16200" b="0" i="0" u="none" strike="noStrike" cap="none" normalizeH="0" baseline="0">
              <a:ln>
                <a:noFill/>
              </a:ln>
              <a:solidFill>
                <a:schemeClr val="tx1"/>
              </a:solidFill>
              <a:effectLst/>
              <a:latin typeface="Calibri" pitchFamily="34" charset="0"/>
              <a:cs typeface="Arial" pitchFamily="34" charset="0"/>
            </a:endParaRPr>
          </a:p>
        </p:txBody>
      </p:sp>
    </p:spTree>
    <p:extLst>
      <p:ext uri="{BB962C8B-B14F-4D97-AF65-F5344CB8AC3E}">
        <p14:creationId xmlns:p14="http://schemas.microsoft.com/office/powerpoint/2010/main" val="272246179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9392"/>
            <a:ext cx="6554867" cy="1524000"/>
          </a:xfrm>
        </p:spPr>
        <p:txBody>
          <a:bodyPr/>
          <a:lstStyle/>
          <a:p>
            <a:r>
              <a:rPr lang="en-CA" dirty="0">
                <a:solidFill>
                  <a:srgbClr val="FFFF00"/>
                </a:solidFill>
              </a:rPr>
              <a:t>Voltage   (V)</a:t>
            </a:r>
          </a:p>
        </p:txBody>
      </p:sp>
      <p:sp>
        <p:nvSpPr>
          <p:cNvPr id="3" name="Content Placeholder 2"/>
          <p:cNvSpPr>
            <a:spLocks noGrp="1"/>
          </p:cNvSpPr>
          <p:nvPr>
            <p:ph idx="1"/>
          </p:nvPr>
        </p:nvSpPr>
        <p:spPr>
          <a:xfrm>
            <a:off x="179512" y="1196752"/>
            <a:ext cx="6554867" cy="3767670"/>
          </a:xfrm>
        </p:spPr>
        <p:txBody>
          <a:bodyPr>
            <a:normAutofit/>
          </a:bodyPr>
          <a:lstStyle/>
          <a:p>
            <a:pPr marL="0" indent="0">
              <a:buNone/>
            </a:pPr>
            <a:r>
              <a:rPr lang="en-CA" sz="2200" dirty="0"/>
              <a:t>The electrical force that pushes electrons in a conducting material through a circuit</a:t>
            </a:r>
          </a:p>
          <a:p>
            <a:pPr marL="0" indent="0">
              <a:buNone/>
            </a:pPr>
            <a:endParaRPr lang="en-CA" sz="2200" dirty="0"/>
          </a:p>
          <a:p>
            <a:pPr marL="342900" lvl="1" indent="-342900">
              <a:buFont typeface="Wingdings" panose="05000000000000000000" pitchFamily="2" charset="2"/>
              <a:buChar char="Ø"/>
            </a:pPr>
            <a:r>
              <a:rPr lang="en-CA" sz="2000" i="1" dirty="0">
                <a:solidFill>
                  <a:schemeClr val="bg1"/>
                </a:solidFill>
                <a:highlight>
                  <a:srgbClr val="FFFF00"/>
                </a:highlight>
              </a:rPr>
              <a:t>This push is called voltage or potential difference</a:t>
            </a:r>
          </a:p>
          <a:p>
            <a:pPr marL="342900" lvl="1" indent="-342900">
              <a:buFont typeface="Wingdings" panose="05000000000000000000" pitchFamily="2" charset="2"/>
              <a:buChar char="Ø"/>
            </a:pPr>
            <a:endParaRPr lang="en-CA" sz="2000" i="1" dirty="0">
              <a:solidFill>
                <a:schemeClr val="bg1"/>
              </a:solidFill>
              <a:highlight>
                <a:srgbClr val="FFFF00"/>
              </a:highlight>
            </a:endParaRPr>
          </a:p>
          <a:p>
            <a:pPr>
              <a:buFont typeface="Wingdings" panose="05000000000000000000" pitchFamily="2" charset="2"/>
              <a:buChar char="Ø"/>
            </a:pPr>
            <a:r>
              <a:rPr lang="en-CA" dirty="0"/>
              <a:t>Measured in </a:t>
            </a:r>
            <a:r>
              <a:rPr lang="en-CA" b="1" dirty="0"/>
              <a:t>volts (V) with a voltmeter</a:t>
            </a:r>
          </a:p>
          <a:p>
            <a:pPr marL="0" indent="0">
              <a:buNone/>
            </a:pPr>
            <a:endParaRPr lang="en-CA" b="1" dirty="0"/>
          </a:p>
          <a:p>
            <a:pPr>
              <a:buFont typeface="Wingdings" panose="05000000000000000000" pitchFamily="2" charset="2"/>
              <a:buChar char="Ø"/>
            </a:pPr>
            <a:r>
              <a:rPr lang="en-CA" b="1" dirty="0"/>
              <a:t>Analogy: </a:t>
            </a:r>
            <a:r>
              <a:rPr lang="en-CA" i="1" dirty="0"/>
              <a:t>voltage is like the pressure</a:t>
            </a:r>
            <a:br>
              <a:rPr lang="en-CA" i="1" dirty="0"/>
            </a:br>
            <a:r>
              <a:rPr lang="en-CA" i="1" dirty="0"/>
              <a:t>that pushes water through a hose</a:t>
            </a:r>
          </a:p>
        </p:txBody>
      </p:sp>
      <p:pic>
        <p:nvPicPr>
          <p:cNvPr id="1026" name="Picture 2" descr="https://qph.ec.quoracdn.net/main-qimg-ecfa5c897dd6276b0fadb76a3d5fc0d8-c?convert_to_webp=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68537">
            <a:off x="5852005" y="3475495"/>
            <a:ext cx="2676614" cy="35512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412776"/>
            <a:ext cx="8686800" cy="1184825"/>
          </a:xfrm>
        </p:spPr>
        <p:txBody>
          <a:bodyPr>
            <a:normAutofit fontScale="90000"/>
          </a:bodyPr>
          <a:lstStyle/>
          <a:p>
            <a:pPr algn="ctr"/>
            <a:r>
              <a:rPr lang="en-CA" sz="4000" b="1" dirty="0">
                <a:solidFill>
                  <a:schemeClr val="bg1"/>
                </a:solidFill>
                <a:highlight>
                  <a:srgbClr val="FFFF00"/>
                </a:highlight>
              </a:rPr>
              <a:t>Voltage  </a:t>
            </a:r>
            <a:br>
              <a:rPr lang="en-CA" dirty="0">
                <a:solidFill>
                  <a:schemeClr val="bg1"/>
                </a:solidFill>
                <a:highlight>
                  <a:srgbClr val="FFFF00"/>
                </a:highlight>
              </a:rPr>
            </a:br>
            <a:r>
              <a:rPr lang="en-CA" dirty="0">
                <a:solidFill>
                  <a:schemeClr val="bg1"/>
                </a:solidFill>
                <a:highlight>
                  <a:srgbClr val="FFFF00"/>
                </a:highlight>
              </a:rPr>
              <a:t>is often referred to as</a:t>
            </a:r>
            <a:br>
              <a:rPr lang="en-CA" dirty="0">
                <a:solidFill>
                  <a:schemeClr val="bg1"/>
                </a:solidFill>
                <a:highlight>
                  <a:srgbClr val="FFFF00"/>
                </a:highlight>
              </a:rPr>
            </a:br>
            <a:r>
              <a:rPr lang="en-CA" dirty="0">
                <a:solidFill>
                  <a:schemeClr val="bg1"/>
                </a:solidFill>
                <a:highlight>
                  <a:srgbClr val="FFFF00"/>
                </a:highlight>
              </a:rPr>
              <a:t> Potential Difference</a:t>
            </a:r>
          </a:p>
        </p:txBody>
      </p:sp>
      <p:sp>
        <p:nvSpPr>
          <p:cNvPr id="2" name="Text Placeholder 1"/>
          <p:cNvSpPr>
            <a:spLocks noGrp="1"/>
          </p:cNvSpPr>
          <p:nvPr>
            <p:ph type="body" idx="1"/>
          </p:nvPr>
        </p:nvSpPr>
        <p:spPr>
          <a:xfrm>
            <a:off x="381000" y="2928934"/>
            <a:ext cx="8458200" cy="3092354"/>
          </a:xfrm>
        </p:spPr>
        <p:txBody>
          <a:bodyPr>
            <a:normAutofit/>
          </a:bodyPr>
          <a:lstStyle/>
          <a:p>
            <a:pPr marL="342900" indent="-342900" algn="l">
              <a:buFont typeface="Wingdings" panose="05000000000000000000" pitchFamily="2" charset="2"/>
              <a:buChar char="Ø"/>
            </a:pPr>
            <a:r>
              <a:rPr lang="en-CA" sz="2400" dirty="0">
                <a:solidFill>
                  <a:schemeClr val="bg1"/>
                </a:solidFill>
              </a:rPr>
              <a:t>Defined as the difference in potential energy, per unit charge, between two points in a circuit</a:t>
            </a:r>
          </a:p>
          <a:p>
            <a:br>
              <a:rPr lang="en-CA" sz="2800" dirty="0"/>
            </a:br>
            <a:r>
              <a:rPr lang="en-CA" sz="2800" dirty="0"/>
              <a:t>Video:</a:t>
            </a:r>
            <a:br>
              <a:rPr lang="en-CA" sz="2800" dirty="0"/>
            </a:br>
            <a:br>
              <a:rPr lang="en-CA" sz="2800" dirty="0"/>
            </a:br>
            <a:r>
              <a:rPr lang="en-US" sz="2400" b="1" dirty="0">
                <a:hlinkClick r:id="rId3"/>
              </a:rPr>
              <a:t>Voltage Explained - What is Voltage? Basic electricity potential difference - YouTube</a:t>
            </a:r>
            <a:endParaRPr lang="en-CA" sz="2400"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828" y="529308"/>
            <a:ext cx="8686800" cy="838200"/>
          </a:xfrm>
        </p:spPr>
        <p:txBody>
          <a:bodyPr/>
          <a:lstStyle/>
          <a:p>
            <a:r>
              <a:rPr lang="en-CA" dirty="0">
                <a:solidFill>
                  <a:schemeClr val="bg1"/>
                </a:solidFill>
                <a:highlight>
                  <a:srgbClr val="FFFF00"/>
                </a:highlight>
              </a:rPr>
              <a:t>Batteries</a:t>
            </a:r>
          </a:p>
        </p:txBody>
      </p:sp>
      <p:sp>
        <p:nvSpPr>
          <p:cNvPr id="3" name="Content Placeholder 2"/>
          <p:cNvSpPr>
            <a:spLocks noGrp="1"/>
          </p:cNvSpPr>
          <p:nvPr>
            <p:ph idx="1"/>
          </p:nvPr>
        </p:nvSpPr>
        <p:spPr>
          <a:xfrm>
            <a:off x="228600" y="1083910"/>
            <a:ext cx="8686800" cy="5081394"/>
          </a:xfrm>
        </p:spPr>
        <p:txBody>
          <a:bodyPr>
            <a:normAutofit/>
          </a:bodyPr>
          <a:lstStyle/>
          <a:p>
            <a:r>
              <a:rPr lang="en-CA" b="1" dirty="0"/>
              <a:t>Battery:</a:t>
            </a:r>
            <a:r>
              <a:rPr lang="en-CA" dirty="0"/>
              <a:t> one or more </a:t>
            </a:r>
            <a:r>
              <a:rPr lang="en-CA" b="1" u="sng" dirty="0"/>
              <a:t>electrochemical cells</a:t>
            </a:r>
            <a:r>
              <a:rPr lang="en-CA" dirty="0"/>
              <a:t> connected together in series or parallel</a:t>
            </a:r>
          </a:p>
          <a:p>
            <a:r>
              <a:rPr lang="en-CA" dirty="0"/>
              <a:t>Diagram	                    Cells in the Circuit</a:t>
            </a:r>
          </a:p>
          <a:p>
            <a:endParaRPr lang="en-CA" b="1" dirty="0"/>
          </a:p>
          <a:p>
            <a:endParaRPr lang="en-CA" b="1" dirty="0"/>
          </a:p>
          <a:p>
            <a:endParaRPr lang="en-CA" b="1" dirty="0"/>
          </a:p>
          <a:p>
            <a:endParaRPr lang="en-CA" b="1" dirty="0"/>
          </a:p>
          <a:p>
            <a:endParaRPr lang="en-CA" b="1" dirty="0"/>
          </a:p>
          <a:p>
            <a:endParaRPr lang="en-CA" b="1" dirty="0"/>
          </a:p>
          <a:p>
            <a:r>
              <a:rPr lang="en-CA" b="1" dirty="0"/>
              <a:t>An electrochemical cell </a:t>
            </a:r>
            <a:r>
              <a:rPr lang="en-CA" dirty="0">
                <a:solidFill>
                  <a:srgbClr val="FF0000"/>
                </a:solidFill>
              </a:rPr>
              <a:t>converts chemical energy </a:t>
            </a:r>
            <a:r>
              <a:rPr lang="en-CA" dirty="0">
                <a:solidFill>
                  <a:srgbClr val="FF0000"/>
                </a:solidFill>
                <a:sym typeface="Wingdings" pitchFamily="2" charset="2"/>
              </a:rPr>
              <a:t>into electrical energy</a:t>
            </a:r>
            <a:endParaRPr lang="en-CA" b="1" dirty="0">
              <a:solidFill>
                <a:srgbClr val="FF0000"/>
              </a:solidFill>
            </a:endParaRPr>
          </a:p>
        </p:txBody>
      </p:sp>
      <p:pic>
        <p:nvPicPr>
          <p:cNvPr id="4" name="Picture 7" descr="Picture 7"/>
          <p:cNvPicPr>
            <a:picLocks noChangeAspect="1" noChangeArrowheads="1"/>
          </p:cNvPicPr>
          <p:nvPr/>
        </p:nvPicPr>
        <p:blipFill>
          <a:blip r:embed="rId3" cstate="screen"/>
          <a:srcRect/>
          <a:stretch>
            <a:fillRect/>
          </a:stretch>
        </p:blipFill>
        <p:spPr bwMode="auto">
          <a:xfrm>
            <a:off x="6588896" y="2473013"/>
            <a:ext cx="1871535" cy="2429571"/>
          </a:xfrm>
          <a:prstGeom prst="rect">
            <a:avLst/>
          </a:prstGeom>
          <a:noFill/>
          <a:ln w="12700">
            <a:solidFill>
              <a:schemeClr val="tx1"/>
            </a:solidFill>
            <a:miter lim="800000"/>
            <a:headEnd/>
            <a:tailEnd/>
          </a:ln>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2829" y="2400644"/>
            <a:ext cx="3038475"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p:nvPr/>
        </p:nvPicPr>
        <p:blipFill>
          <a:blip r:embed="rId5"/>
          <a:stretch>
            <a:fillRect/>
          </a:stretch>
        </p:blipFill>
        <p:spPr>
          <a:xfrm>
            <a:off x="501599" y="3624607"/>
            <a:ext cx="941705" cy="946785"/>
          </a:xfrm>
          <a:prstGeom prst="rect">
            <a:avLst/>
          </a:prstGeom>
        </p:spPr>
      </p:pic>
      <p:pic>
        <p:nvPicPr>
          <p:cNvPr id="7" name="Picture 6"/>
          <p:cNvPicPr/>
          <p:nvPr/>
        </p:nvPicPr>
        <p:blipFill>
          <a:blip r:embed="rId6"/>
          <a:stretch>
            <a:fillRect/>
          </a:stretch>
        </p:blipFill>
        <p:spPr>
          <a:xfrm>
            <a:off x="440828" y="2564904"/>
            <a:ext cx="1307465" cy="75501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4" presetClass="entr" presetSubtype="1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par>
                                <p:cTn id="18" presetID="1"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88640"/>
            <a:ext cx="6554867" cy="1524000"/>
          </a:xfrm>
        </p:spPr>
        <p:txBody>
          <a:bodyPr/>
          <a:lstStyle/>
          <a:p>
            <a:r>
              <a:rPr lang="en-CA" dirty="0"/>
              <a:t>Producing Voltage</a:t>
            </a:r>
            <a:endParaRPr lang="en-CA" dirty="0">
              <a:solidFill>
                <a:srgbClr val="FF0000"/>
              </a:solidFill>
            </a:endParaRPr>
          </a:p>
        </p:txBody>
      </p:sp>
      <p:sp>
        <p:nvSpPr>
          <p:cNvPr id="3" name="Content Placeholder 2"/>
          <p:cNvSpPr>
            <a:spLocks noGrp="1"/>
          </p:cNvSpPr>
          <p:nvPr>
            <p:ph idx="1"/>
          </p:nvPr>
        </p:nvSpPr>
        <p:spPr>
          <a:xfrm>
            <a:off x="179512" y="1268760"/>
            <a:ext cx="8686800" cy="5303838"/>
          </a:xfrm>
        </p:spPr>
        <p:txBody>
          <a:bodyPr>
            <a:normAutofit/>
          </a:bodyPr>
          <a:lstStyle/>
          <a:p>
            <a:endParaRPr lang="en-CA" sz="2400" dirty="0"/>
          </a:p>
          <a:p>
            <a:endParaRPr lang="en-CA" sz="2400" dirty="0">
              <a:solidFill>
                <a:schemeClr val="bg1"/>
              </a:solidFill>
            </a:endParaRPr>
          </a:p>
          <a:p>
            <a:pPr marL="0" indent="0">
              <a:buNone/>
            </a:pPr>
            <a:endParaRPr lang="en-CA" sz="2400" dirty="0"/>
          </a:p>
          <a:p>
            <a:r>
              <a:rPr lang="en-CA" sz="2400" dirty="0"/>
              <a:t>An </a:t>
            </a:r>
            <a:r>
              <a:rPr lang="en-CA" sz="2400" b="1" i="1" dirty="0"/>
              <a:t>electrochemical cell</a:t>
            </a:r>
            <a:r>
              <a:rPr lang="en-CA" sz="2400" dirty="0"/>
              <a:t> works by producing a potential energy difference between the +</a:t>
            </a:r>
            <a:r>
              <a:rPr lang="en-CA" sz="2400" dirty="0" err="1"/>
              <a:t>ve</a:t>
            </a:r>
            <a:r>
              <a:rPr lang="en-CA" sz="2400" dirty="0"/>
              <a:t> and –</a:t>
            </a:r>
            <a:r>
              <a:rPr lang="en-CA" sz="2400" dirty="0" err="1"/>
              <a:t>ve</a:t>
            </a:r>
            <a:r>
              <a:rPr lang="en-CA" sz="2400" dirty="0"/>
              <a:t> terminals.</a:t>
            </a:r>
          </a:p>
          <a:p>
            <a:r>
              <a:rPr lang="en-CA" sz="2400" dirty="0"/>
              <a:t> 2 types of batteries can produce </a:t>
            </a:r>
            <a:r>
              <a:rPr lang="en-CA" sz="2400" b="1" dirty="0">
                <a:solidFill>
                  <a:srgbClr val="FF0000"/>
                </a:solidFill>
              </a:rPr>
              <a:t>voltage</a:t>
            </a:r>
            <a:r>
              <a:rPr lang="en-CA" sz="2400" dirty="0"/>
              <a:t> </a:t>
            </a:r>
            <a:endParaRPr lang="en-CA" sz="2400" b="1" dirty="0"/>
          </a:p>
          <a:p>
            <a:pPr lvl="1"/>
            <a:r>
              <a:rPr lang="en-CA" sz="2400" b="1" dirty="0"/>
              <a:t>Dry cells </a:t>
            </a:r>
            <a:r>
              <a:rPr lang="en-CA" sz="2400" dirty="0"/>
              <a:t>(</a:t>
            </a:r>
            <a:r>
              <a:rPr lang="en-CA" sz="2400" dirty="0" err="1"/>
              <a:t>eg</a:t>
            </a:r>
            <a:r>
              <a:rPr lang="en-CA" sz="2400" dirty="0"/>
              <a:t>. in flashlights) and </a:t>
            </a:r>
            <a:r>
              <a:rPr lang="en-CA" sz="2400" b="1" dirty="0"/>
              <a:t>wet cells </a:t>
            </a:r>
            <a:r>
              <a:rPr lang="en-CA" sz="2400" dirty="0"/>
              <a:t>(</a:t>
            </a:r>
            <a:r>
              <a:rPr lang="en-CA" sz="2400" dirty="0" err="1"/>
              <a:t>eg</a:t>
            </a:r>
            <a:r>
              <a:rPr lang="en-CA" sz="2400" dirty="0"/>
              <a:t>. car batteries)</a:t>
            </a:r>
          </a:p>
          <a:p>
            <a:pPr lvl="1"/>
            <a:endParaRPr lang="en-CA" sz="2400" dirty="0"/>
          </a:p>
          <a:p>
            <a:pPr marL="457200" lvl="1" indent="0">
              <a:buNone/>
            </a:pPr>
            <a:endParaRPr lang="en-CA" sz="2400" dirty="0"/>
          </a:p>
          <a:p>
            <a:pPr lvl="1"/>
            <a:endParaRPr lang="en-CA" sz="2400" dirty="0"/>
          </a:p>
          <a:p>
            <a:pPr marL="0" indent="0">
              <a:buNone/>
            </a:pPr>
            <a:endParaRPr lang="en-CA" sz="2400" dirty="0"/>
          </a:p>
          <a:p>
            <a:pPr marL="342900" lvl="7" indent="-342900">
              <a:buSzPct val="70000"/>
              <a:buFont typeface="Wingdings 2"/>
              <a:buChar char=""/>
            </a:pPr>
            <a:endParaRPr lang="en-CA" sz="2400" b="1" dirty="0"/>
          </a:p>
          <a:p>
            <a:endParaRPr lang="en-CA" sz="2400" dirty="0"/>
          </a:p>
          <a:p>
            <a:pPr lvl="7">
              <a:buFont typeface="Wingdings" pitchFamily="2" charset="2"/>
              <a:buChar char="Ø"/>
            </a:pPr>
            <a:endParaRPr lang="en-CA" sz="2400" b="1" dirty="0"/>
          </a:p>
        </p:txBody>
      </p:sp>
      <p:pic>
        <p:nvPicPr>
          <p:cNvPr id="1026" name="Picture 2" descr="C:\Users\user\Desktop\images_ch_08\bc9_u3c8_p273_fig8_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4090167"/>
            <a:ext cx="3699495" cy="24730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screen"/>
          <a:srcRect/>
          <a:stretch>
            <a:fillRect/>
          </a:stretch>
        </p:blipFill>
        <p:spPr bwMode="auto">
          <a:xfrm>
            <a:off x="3203848" y="1916832"/>
            <a:ext cx="3447937" cy="38238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431032" y="548680"/>
            <a:ext cx="8712968" cy="1846659"/>
          </a:xfrm>
          <a:prstGeom prst="rect">
            <a:avLst/>
          </a:prstGeom>
          <a:noFill/>
        </p:spPr>
        <p:txBody>
          <a:bodyPr wrap="square" rtlCol="0">
            <a:spAutoFit/>
          </a:bodyPr>
          <a:lstStyle/>
          <a:p>
            <a:r>
              <a:rPr lang="en-CA" sz="2400" b="1" dirty="0">
                <a:solidFill>
                  <a:schemeClr val="bg1"/>
                </a:solidFill>
              </a:rPr>
              <a:t>Battery terminals -</a:t>
            </a:r>
            <a:r>
              <a:rPr lang="en-CA" sz="2400" b="1" dirty="0">
                <a:solidFill>
                  <a:schemeClr val="bg1"/>
                </a:solidFill>
                <a:highlight>
                  <a:srgbClr val="FFFF00"/>
                </a:highlight>
              </a:rPr>
              <a:t>Electrodes</a:t>
            </a:r>
            <a:r>
              <a:rPr lang="en-CA" sz="2400" dirty="0">
                <a:solidFill>
                  <a:schemeClr val="bg1"/>
                </a:solidFill>
              </a:rPr>
              <a:t> (usually metals) sit in a substance (paste or fluid) called</a:t>
            </a:r>
            <a:r>
              <a:rPr lang="en-CA" sz="2400" dirty="0">
                <a:solidFill>
                  <a:schemeClr val="bg1"/>
                </a:solidFill>
                <a:highlight>
                  <a:srgbClr val="FFFF00"/>
                </a:highlight>
              </a:rPr>
              <a:t> </a:t>
            </a:r>
            <a:r>
              <a:rPr lang="en-CA" sz="2400" b="1" dirty="0">
                <a:solidFill>
                  <a:schemeClr val="bg1"/>
                </a:solidFill>
                <a:highlight>
                  <a:srgbClr val="FFFF00"/>
                </a:highlight>
              </a:rPr>
              <a:t>electrolyte</a:t>
            </a:r>
            <a:r>
              <a:rPr lang="en-CA" sz="2400" dirty="0">
                <a:solidFill>
                  <a:schemeClr val="bg1"/>
                </a:solidFill>
                <a:highlight>
                  <a:srgbClr val="FFFF00"/>
                </a:highlight>
              </a:rPr>
              <a:t>  </a:t>
            </a:r>
            <a:r>
              <a:rPr lang="en-CA" sz="2400" dirty="0">
                <a:solidFill>
                  <a:schemeClr val="bg1"/>
                </a:solidFill>
              </a:rPr>
              <a:t>that conducts electricity.</a:t>
            </a:r>
          </a:p>
          <a:p>
            <a:pPr marL="342900" lvl="7" indent="-342900">
              <a:buSzPct val="70000"/>
              <a:buFont typeface="Wingdings 2"/>
              <a:buChar char=""/>
            </a:pPr>
            <a:endParaRPr lang="en-CA" sz="2400" b="1" dirty="0"/>
          </a:p>
          <a:p>
            <a:endParaRPr lang="en-CA" dirty="0"/>
          </a:p>
        </p:txBody>
      </p:sp>
      <p:sp>
        <p:nvSpPr>
          <p:cNvPr id="5" name="TextBox 4">
            <a:extLst>
              <a:ext uri="{FF2B5EF4-FFF2-40B4-BE49-F238E27FC236}">
                <a16:creationId xmlns:a16="http://schemas.microsoft.com/office/drawing/2014/main" id="{D14D2E8E-E116-8957-CE11-D591E7ED664E}"/>
              </a:ext>
            </a:extLst>
          </p:cNvPr>
          <p:cNvSpPr txBox="1"/>
          <p:nvPr/>
        </p:nvSpPr>
        <p:spPr>
          <a:xfrm>
            <a:off x="898108" y="5912199"/>
            <a:ext cx="4752528" cy="369332"/>
          </a:xfrm>
          <a:prstGeom prst="rect">
            <a:avLst/>
          </a:prstGeom>
          <a:noFill/>
        </p:spPr>
        <p:txBody>
          <a:bodyPr wrap="square" rtlCol="0">
            <a:spAutoFit/>
          </a:bodyPr>
          <a:lstStyle/>
          <a:p>
            <a:r>
              <a:rPr lang="en-CA" b="1" dirty="0">
                <a:solidFill>
                  <a:schemeClr val="bg1"/>
                </a:solidFill>
              </a:rPr>
              <a:t>LEMON LAB OR DEMO!</a:t>
            </a:r>
          </a:p>
        </p:txBody>
      </p:sp>
    </p:spTree>
    <p:extLst>
      <p:ext uri="{BB962C8B-B14F-4D97-AF65-F5344CB8AC3E}">
        <p14:creationId xmlns:p14="http://schemas.microsoft.com/office/powerpoint/2010/main" val="30242847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332656"/>
            <a:ext cx="5184576" cy="1292662"/>
          </a:xfrm>
          <a:prstGeom prst="rect">
            <a:avLst/>
          </a:prstGeom>
          <a:noFill/>
        </p:spPr>
        <p:txBody>
          <a:bodyPr wrap="square" rtlCol="0">
            <a:spAutoFit/>
          </a:bodyPr>
          <a:lstStyle/>
          <a:p>
            <a:r>
              <a:rPr lang="en-CA" sz="2400" b="1" dirty="0">
                <a:ln w="22225">
                  <a:solidFill>
                    <a:schemeClr val="accent2"/>
                  </a:solidFill>
                  <a:prstDash val="solid"/>
                </a:ln>
                <a:solidFill>
                  <a:schemeClr val="accent2">
                    <a:lumMod val="40000"/>
                    <a:lumOff val="60000"/>
                  </a:schemeClr>
                </a:solidFill>
              </a:rPr>
              <a:t>Resistance (R) in a Circuit:</a:t>
            </a:r>
          </a:p>
          <a:p>
            <a:endParaRPr lang="en-CA" dirty="0">
              <a:solidFill>
                <a:schemeClr val="bg1"/>
              </a:solidFill>
            </a:endParaRPr>
          </a:p>
          <a:p>
            <a:pPr marL="285750" indent="-285750">
              <a:buFont typeface="Arial" panose="020B0604020202020204" pitchFamily="34" charset="0"/>
              <a:buChar char="•"/>
            </a:pPr>
            <a:r>
              <a:rPr lang="en-CA" dirty="0">
                <a:solidFill>
                  <a:schemeClr val="bg1"/>
                </a:solidFill>
              </a:rPr>
              <a:t>This is the opposite of electron flow.</a:t>
            </a:r>
          </a:p>
          <a:p>
            <a:endParaRPr lang="en-CA" dirty="0">
              <a:solidFill>
                <a:schemeClr val="bg1"/>
              </a:solidFill>
            </a:endParaRPr>
          </a:p>
        </p:txBody>
      </p:sp>
      <p:sp>
        <p:nvSpPr>
          <p:cNvPr id="3" name="TextBox 2"/>
          <p:cNvSpPr txBox="1"/>
          <p:nvPr/>
        </p:nvSpPr>
        <p:spPr>
          <a:xfrm>
            <a:off x="755576" y="1556792"/>
            <a:ext cx="7560840" cy="3139321"/>
          </a:xfrm>
          <a:prstGeom prst="rect">
            <a:avLst/>
          </a:prstGeom>
          <a:noFill/>
        </p:spPr>
        <p:txBody>
          <a:bodyPr wrap="square" rtlCol="0">
            <a:spAutoFit/>
          </a:bodyPr>
          <a:lstStyle/>
          <a:p>
            <a:pPr marL="285750" indent="-285750">
              <a:buFont typeface="Wingdings" panose="05000000000000000000" pitchFamily="2" charset="2"/>
              <a:buChar char="Ø"/>
            </a:pPr>
            <a:r>
              <a:rPr lang="en-CA" dirty="0">
                <a:solidFill>
                  <a:schemeClr val="bg1"/>
                </a:solidFill>
              </a:rPr>
              <a:t>Created by any device that slows the passage of the electrons</a:t>
            </a:r>
          </a:p>
          <a:p>
            <a:pPr marL="285750" indent="-285750">
              <a:buFont typeface="Wingdings" panose="05000000000000000000" pitchFamily="2" charset="2"/>
              <a:buChar char="Ø"/>
            </a:pPr>
            <a:endParaRPr lang="en-CA" dirty="0">
              <a:solidFill>
                <a:schemeClr val="bg1"/>
              </a:solidFill>
            </a:endParaRPr>
          </a:p>
          <a:p>
            <a:r>
              <a:rPr lang="en-CA" dirty="0">
                <a:solidFill>
                  <a:schemeClr val="bg1"/>
                </a:solidFill>
              </a:rPr>
              <a:t>Such as: wires, resistors, light bulbs, stoves, heaters (any load)</a:t>
            </a:r>
          </a:p>
          <a:p>
            <a:pPr marL="285750" indent="-285750">
              <a:buFont typeface="Wingdings" panose="05000000000000000000" pitchFamily="2" charset="2"/>
              <a:buChar char="Ø"/>
            </a:pPr>
            <a:endParaRPr lang="en-CA" dirty="0">
              <a:solidFill>
                <a:schemeClr val="bg1"/>
              </a:solidFill>
            </a:endParaRPr>
          </a:p>
          <a:p>
            <a:pPr marL="285750" indent="-285750">
              <a:buFont typeface="Wingdings" panose="05000000000000000000" pitchFamily="2" charset="2"/>
              <a:buChar char="Ø"/>
            </a:pPr>
            <a:r>
              <a:rPr lang="en-CA" dirty="0">
                <a:solidFill>
                  <a:schemeClr val="bg1"/>
                </a:solidFill>
              </a:rPr>
              <a:t>The current slows down because the electrons are interacting with the atoms in the device</a:t>
            </a:r>
          </a:p>
          <a:p>
            <a:pPr marL="285750" indent="-285750">
              <a:buFont typeface="Wingdings" panose="05000000000000000000" pitchFamily="2" charset="2"/>
              <a:buChar char="Ø"/>
            </a:pPr>
            <a:endParaRPr lang="en-CA" dirty="0">
              <a:solidFill>
                <a:schemeClr val="bg1"/>
              </a:solidFill>
            </a:endParaRPr>
          </a:p>
          <a:p>
            <a:r>
              <a:rPr lang="en-CA" b="1" dirty="0">
                <a:solidFill>
                  <a:schemeClr val="bg1"/>
                </a:solidFill>
              </a:rPr>
              <a:t>Analogies:</a:t>
            </a:r>
            <a:r>
              <a:rPr lang="en-CA" dirty="0">
                <a:solidFill>
                  <a:schemeClr val="bg1"/>
                </a:solidFill>
              </a:rPr>
              <a:t> </a:t>
            </a:r>
          </a:p>
          <a:p>
            <a:pPr marL="285750" indent="-285750">
              <a:buFont typeface="Wingdings" panose="05000000000000000000" pitchFamily="2" charset="2"/>
              <a:buChar char="Ø"/>
            </a:pPr>
            <a:r>
              <a:rPr lang="en-CA" i="1" dirty="0">
                <a:solidFill>
                  <a:schemeClr val="bg1"/>
                </a:solidFill>
              </a:rPr>
              <a:t>-friction</a:t>
            </a:r>
          </a:p>
          <a:p>
            <a:pPr marL="285750" indent="-285750">
              <a:buFont typeface="Wingdings" panose="05000000000000000000" pitchFamily="2" charset="2"/>
              <a:buChar char="Ø"/>
            </a:pPr>
            <a:r>
              <a:rPr lang="en-CA" i="1" dirty="0">
                <a:solidFill>
                  <a:schemeClr val="bg1"/>
                </a:solidFill>
              </a:rPr>
              <a:t>-rocks in a stream, or a kink in the hose</a:t>
            </a:r>
          </a:p>
          <a:p>
            <a:pPr marL="285750" indent="-285750">
              <a:buFont typeface="Wingdings" panose="05000000000000000000" pitchFamily="2" charset="2"/>
              <a:buChar char="Ø"/>
            </a:pPr>
            <a:r>
              <a:rPr lang="en-CA" i="1" dirty="0">
                <a:solidFill>
                  <a:schemeClr val="bg1"/>
                </a:solidFill>
              </a:rPr>
              <a:t>-lanes of traffic merge to one</a:t>
            </a:r>
          </a:p>
        </p:txBody>
      </p:sp>
      <p:pic>
        <p:nvPicPr>
          <p:cNvPr id="4" name="Picture 2" descr="C:\Users\user\Desktop\Science 9 resources\images_ch_08\bc9_u3c8_p2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375325"/>
            <a:ext cx="3888432" cy="251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3832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9572" y="764704"/>
            <a:ext cx="7704856" cy="5078313"/>
          </a:xfrm>
          <a:prstGeom prst="rect">
            <a:avLst/>
          </a:prstGeom>
          <a:noFill/>
        </p:spPr>
        <p:txBody>
          <a:bodyPr wrap="square" rtlCol="0">
            <a:spAutoFit/>
          </a:bodyPr>
          <a:lstStyle/>
          <a:p>
            <a:r>
              <a:rPr lang="en-CA" sz="2000" b="1" dirty="0">
                <a:solidFill>
                  <a:schemeClr val="bg1"/>
                </a:solidFill>
                <a:effectLst>
                  <a:outerShdw blurRad="38100" dist="38100" dir="2700000" algn="tl">
                    <a:srgbClr val="000000">
                      <a:alpha val="43137"/>
                    </a:srgbClr>
                  </a:outerShdw>
                </a:effectLst>
              </a:rPr>
              <a:t>The amount of resistance depends on:</a:t>
            </a:r>
          </a:p>
          <a:p>
            <a:endParaRPr lang="en-CA" dirty="0"/>
          </a:p>
          <a:p>
            <a:pPr marL="285750" indent="-285750">
              <a:buFont typeface="Wingdings" panose="05000000000000000000" pitchFamily="2" charset="2"/>
              <a:buChar char="Ø"/>
            </a:pPr>
            <a:r>
              <a:rPr lang="en-CA" dirty="0">
                <a:solidFill>
                  <a:schemeClr val="bg1"/>
                </a:solidFill>
              </a:rPr>
              <a:t>Type of material the device is made of</a:t>
            </a:r>
          </a:p>
          <a:p>
            <a:endParaRPr lang="en-CA" dirty="0">
              <a:solidFill>
                <a:schemeClr val="bg1"/>
              </a:solidFill>
            </a:endParaRPr>
          </a:p>
          <a:p>
            <a:r>
              <a:rPr lang="en-CA" dirty="0">
                <a:solidFill>
                  <a:schemeClr val="bg1"/>
                </a:solidFill>
              </a:rPr>
              <a:t>e.g.  Copper, iron, silver</a:t>
            </a:r>
          </a:p>
          <a:p>
            <a:pPr marL="285750" indent="-285750">
              <a:buFont typeface="Wingdings" panose="05000000000000000000" pitchFamily="2" charset="2"/>
              <a:buChar char="Ø"/>
            </a:pPr>
            <a:endParaRPr lang="en-CA" dirty="0">
              <a:solidFill>
                <a:schemeClr val="bg1"/>
              </a:solidFill>
            </a:endParaRPr>
          </a:p>
          <a:p>
            <a:pPr marL="285750" indent="-285750">
              <a:buFont typeface="Wingdings" panose="05000000000000000000" pitchFamily="2" charset="2"/>
              <a:buChar char="Ø"/>
            </a:pPr>
            <a:r>
              <a:rPr lang="en-CA" dirty="0">
                <a:solidFill>
                  <a:schemeClr val="bg1"/>
                </a:solidFill>
              </a:rPr>
              <a:t>The path length:         path =          resistance     </a:t>
            </a:r>
          </a:p>
          <a:p>
            <a:pPr marL="285750" indent="-285750">
              <a:buFont typeface="Wingdings" panose="05000000000000000000" pitchFamily="2" charset="2"/>
              <a:buChar char="Ø"/>
            </a:pPr>
            <a:endParaRPr lang="en-CA" dirty="0">
              <a:solidFill>
                <a:schemeClr val="bg1"/>
              </a:solidFill>
            </a:endParaRPr>
          </a:p>
          <a:p>
            <a:pPr marL="285750" indent="-285750">
              <a:buFont typeface="Wingdings" panose="05000000000000000000" pitchFamily="2" charset="2"/>
              <a:buChar char="Ø"/>
            </a:pPr>
            <a:r>
              <a:rPr lang="en-CA" dirty="0">
                <a:solidFill>
                  <a:schemeClr val="bg1"/>
                </a:solidFill>
              </a:rPr>
              <a:t>Good conductors have very little resistance</a:t>
            </a:r>
          </a:p>
          <a:p>
            <a:pPr marL="285750" indent="-285750">
              <a:buFont typeface="Wingdings" panose="05000000000000000000" pitchFamily="2" charset="2"/>
              <a:buChar char="Ø"/>
            </a:pPr>
            <a:endParaRPr lang="en-CA" dirty="0">
              <a:solidFill>
                <a:schemeClr val="bg1"/>
              </a:solidFill>
            </a:endParaRPr>
          </a:p>
          <a:p>
            <a:r>
              <a:rPr lang="en-CA" dirty="0">
                <a:solidFill>
                  <a:schemeClr val="bg1"/>
                </a:solidFill>
              </a:rPr>
              <a:t>e.g. copper and silver</a:t>
            </a:r>
          </a:p>
          <a:p>
            <a:pPr marL="285750" indent="-285750">
              <a:buFont typeface="Wingdings" panose="05000000000000000000" pitchFamily="2" charset="2"/>
              <a:buChar char="Ø"/>
            </a:pPr>
            <a:endParaRPr lang="en-CA" dirty="0">
              <a:solidFill>
                <a:schemeClr val="bg1"/>
              </a:solidFill>
            </a:endParaRPr>
          </a:p>
          <a:p>
            <a:pPr marL="285750" indent="-285750">
              <a:buFont typeface="Wingdings" panose="05000000000000000000" pitchFamily="2" charset="2"/>
              <a:buChar char="Ø"/>
            </a:pPr>
            <a:r>
              <a:rPr lang="en-CA" dirty="0">
                <a:solidFill>
                  <a:schemeClr val="bg1"/>
                </a:solidFill>
              </a:rPr>
              <a:t>Good resistors slow the current or stop it completely.  i.e. iron</a:t>
            </a:r>
          </a:p>
          <a:p>
            <a:pPr marL="285750" indent="-285750">
              <a:buFont typeface="Wingdings" panose="05000000000000000000" pitchFamily="2" charset="2"/>
              <a:buChar char="Ø"/>
            </a:pPr>
            <a:endParaRPr lang="en-CA" dirty="0">
              <a:solidFill>
                <a:schemeClr val="bg1"/>
              </a:solidFill>
            </a:endParaRPr>
          </a:p>
          <a:p>
            <a:r>
              <a:rPr lang="en-CA" dirty="0">
                <a:solidFill>
                  <a:schemeClr val="bg1"/>
                </a:solidFill>
              </a:rPr>
              <a:t>e.g.  Light bulb –slows current flow allowing electrical energy to change to light and heat energy</a:t>
            </a:r>
          </a:p>
          <a:p>
            <a:endParaRPr lang="en-CA" dirty="0">
              <a:solidFill>
                <a:schemeClr val="bg1"/>
              </a:solidFill>
            </a:endParaRPr>
          </a:p>
          <a:p>
            <a:pPr marL="285750" indent="-285750">
              <a:buFont typeface="Wingdings" panose="05000000000000000000" pitchFamily="2" charset="2"/>
              <a:buChar char="Ø"/>
            </a:pPr>
            <a:r>
              <a:rPr lang="en-CA" dirty="0">
                <a:solidFill>
                  <a:schemeClr val="bg1"/>
                </a:solidFill>
              </a:rPr>
              <a:t>Measured in Ohms (</a:t>
            </a:r>
            <a:r>
              <a:rPr lang="el-GR" dirty="0">
                <a:solidFill>
                  <a:schemeClr val="bg1"/>
                </a:solidFill>
              </a:rPr>
              <a:t>Ω</a:t>
            </a:r>
            <a:r>
              <a:rPr lang="en-CA" dirty="0">
                <a:solidFill>
                  <a:schemeClr val="bg1"/>
                </a:solidFill>
              </a:rPr>
              <a:t>) by an ohmmeter</a:t>
            </a:r>
          </a:p>
        </p:txBody>
      </p:sp>
      <p:cxnSp>
        <p:nvCxnSpPr>
          <p:cNvPr id="4" name="Straight Arrow Connector 3"/>
          <p:cNvCxnSpPr/>
          <p:nvPr/>
        </p:nvCxnSpPr>
        <p:spPr>
          <a:xfrm flipV="1">
            <a:off x="4499992" y="2132856"/>
            <a:ext cx="0" cy="360040"/>
          </a:xfrm>
          <a:prstGeom prst="straightConnector1">
            <a:avLst/>
          </a:prstGeom>
          <a:ln>
            <a:solidFill>
              <a:schemeClr val="bg1">
                <a:alpha val="60000"/>
              </a:schemeClr>
            </a:solidFill>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p:cNvCxnSpPr/>
          <p:nvPr/>
        </p:nvCxnSpPr>
        <p:spPr>
          <a:xfrm flipV="1">
            <a:off x="6156176" y="2132856"/>
            <a:ext cx="0" cy="360040"/>
          </a:xfrm>
          <a:prstGeom prst="straightConnector1">
            <a:avLst/>
          </a:prstGeom>
          <a:ln>
            <a:solidFill>
              <a:schemeClr val="bg1">
                <a:alpha val="60000"/>
              </a:schemeClr>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20366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3517</TotalTime>
  <Words>1344</Words>
  <Application>Microsoft Office PowerPoint</Application>
  <PresentationFormat>On-screen Show (4:3)</PresentationFormat>
  <Paragraphs>135</Paragraphs>
  <Slides>15</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Century Gothic</vt:lpstr>
      <vt:lpstr>Wingdings</vt:lpstr>
      <vt:lpstr>Wingdings 2</vt:lpstr>
      <vt:lpstr>Wingdings 3</vt:lpstr>
      <vt:lpstr>Slice</vt:lpstr>
      <vt:lpstr>Voltage, Batteries and Cells and Resistance</vt:lpstr>
      <vt:lpstr>Learning Goal:   Elec 5- I can describe the relationship between current, voltage and resistance in circuits and use Ohm’s law to solve problems. </vt:lpstr>
      <vt:lpstr>Voltage   (V)</vt:lpstr>
      <vt:lpstr>Voltage   is often referred to as  Potential Difference</vt:lpstr>
      <vt:lpstr>Batteries</vt:lpstr>
      <vt:lpstr>Producing Voltage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 Potential energy and voltage</dc:title>
  <dc:creator>_</dc:creator>
  <cp:lastModifiedBy>Sharon Harnik</cp:lastModifiedBy>
  <cp:revision>196</cp:revision>
  <dcterms:created xsi:type="dcterms:W3CDTF">2009-03-04T10:02:18Z</dcterms:created>
  <dcterms:modified xsi:type="dcterms:W3CDTF">2023-03-02T04:51:55Z</dcterms:modified>
</cp:coreProperties>
</file>