
<file path=[Content_Types].xml><?xml version="1.0" encoding="utf-8"?>
<Types xmlns="http://schemas.openxmlformats.org/package/2006/content-types">
  <Default Extension="bin" ContentType="application/vnd.ms-office.vbaPro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5" r:id="rId3"/>
    <p:sldMasterId id="2147483667" r:id="rId4"/>
    <p:sldMasterId id="2147483669" r:id="rId5"/>
    <p:sldMasterId id="2147483671" r:id="rId6"/>
    <p:sldMasterId id="2147483673" r:id="rId7"/>
    <p:sldMasterId id="2147483675" r:id="rId8"/>
    <p:sldMasterId id="2147483677" r:id="rId9"/>
    <p:sldMasterId id="2147483679" r:id="rId10"/>
    <p:sldMasterId id="2147483681" r:id="rId11"/>
    <p:sldMasterId id="2147483685" r:id="rId12"/>
    <p:sldMasterId id="2147483689" r:id="rId13"/>
    <p:sldMasterId id="2147483691" r:id="rId14"/>
  </p:sldMasterIdLst>
  <p:notesMasterIdLst>
    <p:notesMasterId r:id="rId43"/>
  </p:notesMasterIdLst>
  <p:sldIdLst>
    <p:sldId id="256" r:id="rId15"/>
    <p:sldId id="259" r:id="rId16"/>
    <p:sldId id="267" r:id="rId17"/>
    <p:sldId id="280" r:id="rId18"/>
    <p:sldId id="281" r:id="rId19"/>
    <p:sldId id="298" r:id="rId20"/>
    <p:sldId id="273" r:id="rId21"/>
    <p:sldId id="274" r:id="rId22"/>
    <p:sldId id="276" r:id="rId23"/>
    <p:sldId id="277" r:id="rId24"/>
    <p:sldId id="279" r:id="rId25"/>
    <p:sldId id="278" r:id="rId26"/>
    <p:sldId id="283" r:id="rId27"/>
    <p:sldId id="284" r:id="rId28"/>
    <p:sldId id="285" r:id="rId29"/>
    <p:sldId id="301" r:id="rId30"/>
    <p:sldId id="286" r:id="rId31"/>
    <p:sldId id="287" r:id="rId32"/>
    <p:sldId id="288" r:id="rId33"/>
    <p:sldId id="289" r:id="rId34"/>
    <p:sldId id="290" r:id="rId35"/>
    <p:sldId id="299" r:id="rId36"/>
    <p:sldId id="300" r:id="rId37"/>
    <p:sldId id="291" r:id="rId38"/>
    <p:sldId id="292" r:id="rId39"/>
    <p:sldId id="294" r:id="rId40"/>
    <p:sldId id="296" r:id="rId41"/>
    <p:sldId id="297"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240"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microsoft.com/office/2006/relationships/vbaProject" Target="vbaProject.bin"/><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Harnik" userId="1ebcbbd8-47b1-46b8-8efc-bb103878f2cf" providerId="ADAL" clId="{22067003-30AA-4DF9-B6C9-FCE78E78A5C0}"/>
    <pc:docChg chg="modSld">
      <pc:chgData name="Sharon Harnik" userId="1ebcbbd8-47b1-46b8-8efc-bb103878f2cf" providerId="ADAL" clId="{22067003-30AA-4DF9-B6C9-FCE78E78A5C0}" dt="2023-05-23T00:27:55.319" v="7" actId="1076"/>
      <pc:docMkLst>
        <pc:docMk/>
      </pc:docMkLst>
      <pc:sldChg chg="addSp modSp mod">
        <pc:chgData name="Sharon Harnik" userId="1ebcbbd8-47b1-46b8-8efc-bb103878f2cf" providerId="ADAL" clId="{22067003-30AA-4DF9-B6C9-FCE78E78A5C0}" dt="2023-05-23T00:27:55.319" v="7" actId="1076"/>
        <pc:sldMkLst>
          <pc:docMk/>
          <pc:sldMk cId="0" sldId="256"/>
        </pc:sldMkLst>
        <pc:spChg chg="mod">
          <ac:chgData name="Sharon Harnik" userId="1ebcbbd8-47b1-46b8-8efc-bb103878f2cf" providerId="ADAL" clId="{22067003-30AA-4DF9-B6C9-FCE78E78A5C0}" dt="2023-05-23T00:27:55.319" v="7" actId="1076"/>
          <ac:spMkLst>
            <pc:docMk/>
            <pc:sldMk cId="0" sldId="256"/>
            <ac:spMk id="2" creationId="{00000000-0000-0000-0000-000000000000}"/>
          </ac:spMkLst>
        </pc:spChg>
        <pc:spChg chg="add mod">
          <ac:chgData name="Sharon Harnik" userId="1ebcbbd8-47b1-46b8-8efc-bb103878f2cf" providerId="ADAL" clId="{22067003-30AA-4DF9-B6C9-FCE78E78A5C0}" dt="2023-05-23T00:27:47.966" v="6" actId="1076"/>
          <ac:spMkLst>
            <pc:docMk/>
            <pc:sldMk cId="0" sldId="256"/>
            <ac:spMk id="3" creationId="{A7AFC447-1DC1-B48B-A8A3-E3D612ECDE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ADF89-6457-40B7-9726-810EAE70DD4D}" type="datetimeFigureOut">
              <a:rPr lang="en-US" smtClean="0"/>
              <a:pPr/>
              <a:t>5/22/2023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5EA53-A0B8-433A-8708-367117BE14FE}" type="slidenum">
              <a:rPr lang="en-US" smtClean="0"/>
              <a:pPr/>
              <a:t>‹#›</a:t>
            </a:fld>
            <a:endParaRPr lang="en-US"/>
          </a:p>
        </p:txBody>
      </p:sp>
    </p:spTree>
    <p:extLst>
      <p:ext uri="{BB962C8B-B14F-4D97-AF65-F5344CB8AC3E}">
        <p14:creationId xmlns:p14="http://schemas.microsoft.com/office/powerpoint/2010/main" val="50189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9A5EA53-A0B8-433A-8708-367117BE14F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9A5EA53-A0B8-433A-8708-367117BE14F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9A5EA53-A0B8-433A-8708-367117BE14F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0323E55-B8C5-4C83-B21E-6D741563708E}" type="slidenum">
              <a:rPr lang="en-CA" smtClean="0">
                <a:solidFill>
                  <a:prstClr val="black"/>
                </a:solidFill>
              </a:rPr>
              <a:pPr/>
              <a:t>13</a:t>
            </a:fld>
            <a:endParaRPr lang="en-CA">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0323E55-B8C5-4C83-B21E-6D741563708E}" type="slidenum">
              <a:rPr lang="en-CA" smtClean="0">
                <a:solidFill>
                  <a:prstClr val="black"/>
                </a:solidFill>
              </a:rPr>
              <a:pPr/>
              <a:t>14</a:t>
            </a:fld>
            <a:endParaRPr lang="en-CA">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-apple yield</a:t>
            </a:r>
            <a:r>
              <a:rPr lang="en-CA" baseline="0" dirty="0"/>
              <a:t> is improved with grafting as good roots can be used to grow fruit in a couple of years </a:t>
            </a:r>
            <a:r>
              <a:rPr lang="en-CA" baseline="0" dirty="0" err="1"/>
              <a:t>vs</a:t>
            </a:r>
            <a:r>
              <a:rPr lang="en-CA" baseline="0" dirty="0"/>
              <a:t> 5-10 from seed and yield can be increased by choosing plant parts to graft from trees that produce a high yield of fruit</a:t>
            </a:r>
            <a:endParaRPr lang="en-CA" dirty="0"/>
          </a:p>
        </p:txBody>
      </p:sp>
      <p:sp>
        <p:nvSpPr>
          <p:cNvPr id="4" name="Slide Number Placeholder 3"/>
          <p:cNvSpPr>
            <a:spLocks noGrp="1"/>
          </p:cNvSpPr>
          <p:nvPr>
            <p:ph type="sldNum" sz="quarter" idx="10"/>
          </p:nvPr>
        </p:nvSpPr>
        <p:spPr/>
        <p:txBody>
          <a:bodyPr/>
          <a:lstStyle/>
          <a:p>
            <a:fld id="{90323E55-B8C5-4C83-B21E-6D741563708E}" type="slidenum">
              <a:rPr lang="en-CA" smtClean="0">
                <a:solidFill>
                  <a:prstClr val="black"/>
                </a:solidFill>
              </a:rPr>
              <a:pPr/>
              <a:t>15</a:t>
            </a:fld>
            <a:endParaRPr lang="en-CA">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0323E55-B8C5-4C83-B21E-6D741563708E}" type="slidenum">
              <a:rPr lang="en-CA" smtClean="0">
                <a:solidFill>
                  <a:prstClr val="black"/>
                </a:solidFill>
              </a:rPr>
              <a:pPr/>
              <a:t>17</a:t>
            </a:fld>
            <a:endParaRPr lang="en-CA">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-cells</a:t>
            </a:r>
            <a:r>
              <a:rPr lang="en-CA" baseline="0" dirty="0"/>
              <a:t> become specialized as the embryo develops---so cannot turn any cell into a whole individual but can take the DNA from a skin cell and place it into an egg cell with the nucleus removed. This cell has the ability to develop into a new organism----dolly lived six years and died of lung disease… she did appear to age faster than normal sheep---clones often do not survive and have higher rates of cancer and infection from disease</a:t>
            </a:r>
            <a:endParaRPr lang="en-CA" dirty="0"/>
          </a:p>
        </p:txBody>
      </p:sp>
      <p:sp>
        <p:nvSpPr>
          <p:cNvPr id="4" name="Slide Number Placeholder 3"/>
          <p:cNvSpPr>
            <a:spLocks noGrp="1"/>
          </p:cNvSpPr>
          <p:nvPr>
            <p:ph type="sldNum" sz="quarter" idx="10"/>
          </p:nvPr>
        </p:nvSpPr>
        <p:spPr/>
        <p:txBody>
          <a:bodyPr/>
          <a:lstStyle/>
          <a:p>
            <a:fld id="{90323E55-B8C5-4C83-B21E-6D741563708E}" type="slidenum">
              <a:rPr lang="en-CA" smtClean="0">
                <a:solidFill>
                  <a:prstClr val="black"/>
                </a:solidFill>
              </a:rPr>
              <a:pPr/>
              <a:t>18</a:t>
            </a:fld>
            <a:endParaRPr lang="en-CA">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In a Scottish museum</a:t>
            </a:r>
          </a:p>
          <a:p>
            <a:endParaRPr lang="en-CA" dirty="0"/>
          </a:p>
        </p:txBody>
      </p:sp>
      <p:sp>
        <p:nvSpPr>
          <p:cNvPr id="4" name="Slide Number Placeholder 3"/>
          <p:cNvSpPr>
            <a:spLocks noGrp="1"/>
          </p:cNvSpPr>
          <p:nvPr>
            <p:ph type="sldNum" sz="quarter" idx="10"/>
          </p:nvPr>
        </p:nvSpPr>
        <p:spPr/>
        <p:txBody>
          <a:bodyPr/>
          <a:lstStyle/>
          <a:p>
            <a:fld id="{90323E55-B8C5-4C83-B21E-6D741563708E}" type="slidenum">
              <a:rPr lang="en-CA" smtClean="0">
                <a:solidFill>
                  <a:prstClr val="black"/>
                </a:solidFill>
              </a:rPr>
              <a:pPr/>
              <a:t>19</a:t>
            </a:fld>
            <a:endParaRPr lang="en-CA">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-stem</a:t>
            </a:r>
            <a:r>
              <a:rPr lang="en-CA" baseline="0" dirty="0"/>
              <a:t> cells have the ability to become many types of cells– they can be used to create healthy cells and thus replace damaged cells in patients with diabetes, spinal injuries or Parkinson’s disease---embryonic stem cells are best but now adult stem cells are also being used</a:t>
            </a:r>
            <a:endParaRPr lang="en-CA" dirty="0"/>
          </a:p>
        </p:txBody>
      </p:sp>
      <p:sp>
        <p:nvSpPr>
          <p:cNvPr id="4" name="Slide Number Placeholder 3"/>
          <p:cNvSpPr>
            <a:spLocks noGrp="1"/>
          </p:cNvSpPr>
          <p:nvPr>
            <p:ph type="sldNum" sz="quarter" idx="10"/>
          </p:nvPr>
        </p:nvSpPr>
        <p:spPr/>
        <p:txBody>
          <a:bodyPr/>
          <a:lstStyle/>
          <a:p>
            <a:fld id="{90323E55-B8C5-4C83-B21E-6D741563708E}" type="slidenum">
              <a:rPr lang="en-CA" smtClean="0">
                <a:solidFill>
                  <a:prstClr val="black"/>
                </a:solidFill>
              </a:rPr>
              <a:pPr/>
              <a:t>20</a:t>
            </a:fld>
            <a:endParaRPr lang="en-CA">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0323E55-B8C5-4C83-B21E-6D741563708E}" type="slidenum">
              <a:rPr lang="en-CA" smtClean="0">
                <a:solidFill>
                  <a:prstClr val="black"/>
                </a:solidFill>
              </a:rPr>
              <a:pPr/>
              <a:t>21</a:t>
            </a:fld>
            <a:endParaRPr lang="en-CA">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9A5EA53-A0B8-433A-8708-367117BE14F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0323E55-B8C5-4C83-B21E-6D741563708E}" type="slidenum">
              <a:rPr lang="en-CA" smtClean="0">
                <a:solidFill>
                  <a:prstClr val="black"/>
                </a:solidFill>
              </a:rPr>
              <a:pPr/>
              <a:t>24</a:t>
            </a:fld>
            <a:endParaRPr lang="en-CA">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9A5EA53-A0B8-433A-8708-367117BE14FE}"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0323E55-B8C5-4C83-B21E-6D741563708E}" type="slidenum">
              <a:rPr lang="en-CA" smtClean="0">
                <a:solidFill>
                  <a:prstClr val="black"/>
                </a:solidFill>
              </a:rPr>
              <a:pPr/>
              <a:t>26</a:t>
            </a:fld>
            <a:endParaRPr lang="en-CA">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2AE920C2-7666-42C0-B3E5-09B7EDC0BDC5}" type="slidenum">
              <a:rPr lang="en-US">
                <a:solidFill>
                  <a:prstClr val="black"/>
                </a:solidFill>
              </a:rPr>
              <a:pPr/>
              <a:t>27</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0323E55-B8C5-4C83-B21E-6D741563708E}" type="slidenum">
              <a:rPr lang="en-CA" smtClean="0">
                <a:solidFill>
                  <a:prstClr val="black"/>
                </a:solidFill>
              </a:rPr>
              <a:pPr/>
              <a:t>28</a:t>
            </a:fld>
            <a:endParaRPr lang="en-CA">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9A5EA53-A0B8-433A-8708-367117BE14F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a:p>
        </p:txBody>
      </p:sp>
      <p:sp>
        <p:nvSpPr>
          <p:cNvPr id="4" name="Slide Number Placeholder 3"/>
          <p:cNvSpPr>
            <a:spLocks noGrp="1"/>
          </p:cNvSpPr>
          <p:nvPr>
            <p:ph type="sldNum" sz="quarter" idx="10"/>
          </p:nvPr>
        </p:nvSpPr>
        <p:spPr/>
        <p:txBody>
          <a:bodyPr/>
          <a:lstStyle/>
          <a:p>
            <a:fld id="{E81C21CB-1959-45A1-BBAC-CCA92A8FE640}"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a:t>Black moths would be less likely</a:t>
            </a:r>
          </a:p>
        </p:txBody>
      </p:sp>
      <p:sp>
        <p:nvSpPr>
          <p:cNvPr id="4" name="Slide Number Placeholder 3"/>
          <p:cNvSpPr>
            <a:spLocks noGrp="1"/>
          </p:cNvSpPr>
          <p:nvPr>
            <p:ph type="sldNum" sz="quarter" idx="10"/>
          </p:nvPr>
        </p:nvSpPr>
        <p:spPr/>
        <p:txBody>
          <a:bodyPr/>
          <a:lstStyle/>
          <a:p>
            <a:fld id="{E81C21CB-1959-45A1-BBAC-CCA92A8FE640}"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9A5EA53-A0B8-433A-8708-367117BE14F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9A5EA53-A0B8-433A-8708-367117BE14F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-simple</a:t>
            </a:r>
            <a:r>
              <a:rPr lang="en-CA" baseline="0" dirty="0"/>
              <a:t> organisms with only a few different types of cells- areas of individual may undergo repeated mitosis and cell division and can develop into an identical organism</a:t>
            </a:r>
            <a:endParaRPr lang="en-CA" dirty="0"/>
          </a:p>
        </p:txBody>
      </p:sp>
      <p:sp>
        <p:nvSpPr>
          <p:cNvPr id="4" name="Slide Number Placeholder 3"/>
          <p:cNvSpPr>
            <a:spLocks noGrp="1"/>
          </p:cNvSpPr>
          <p:nvPr>
            <p:ph type="sldNum" sz="quarter" idx="10"/>
          </p:nvPr>
        </p:nvSpPr>
        <p:spPr/>
        <p:txBody>
          <a:bodyPr/>
          <a:lstStyle/>
          <a:p>
            <a:fld id="{29A5EA53-A0B8-433A-8708-367117BE14F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9A5EA53-A0B8-433A-8708-367117BE14F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8767F7-89E2-4BD4-9597-F280865D3C8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4A66E5-50A7-417E-A8B3-952D1B7B126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3284D9-2163-433A-AF34-A229C4266D3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3359636-A077-420C-8EB9-82CDD9EC78E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FA3224-12C4-4F4D-9B42-6D71A6AB8D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FA3224-12C4-4F4D-9B42-6D71A6AB8D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FA3224-12C4-4F4D-9B42-6D71A6AB8D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FA3224-12C4-4F4D-9B42-6D71A6AB8D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FA3224-12C4-4F4D-9B42-6D71A6AB8D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FA3224-12C4-4F4D-9B42-6D71A6AB8D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FA3224-12C4-4F4D-9B42-6D71A6AB8D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CCBA80-EA76-499C-BE58-26619F2E7E8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D54F39-4650-408B-8785-75F514DF90A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D54F39-4650-408B-8785-75F514DF90A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FA3224-12C4-4F4D-9B42-6D71A6AB8D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D54F39-4650-408B-8785-75F514DF90A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D25DB65-9901-4A65-B455-BDD02253A0E3}" type="datetimeFigureOut">
              <a:rPr lang="en-US">
                <a:solidFill>
                  <a:prstClr val="black">
                    <a:tint val="75000"/>
                  </a:prstClr>
                </a:solidFill>
              </a:rPr>
              <a:pPr/>
              <a:t>5/22/2023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39BDC-0F69-4918-86A7-3AF7ADF70370}" type="slidenum">
              <a:rPr lang="en-CA">
                <a:solidFill>
                  <a:prstClr val="black">
                    <a:tint val="75000"/>
                  </a:prstClr>
                </a:solidFill>
              </a:rPr>
              <a:pPr/>
              <a:t>‹#›</a:t>
            </a:fld>
            <a:endParaRPr lang="en-CA" dirty="0">
              <a:solidFill>
                <a:prstClr val="black">
                  <a:tint val="75000"/>
                </a:prstClr>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FA3224-12C4-4F4D-9B42-6D71A6AB8D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1D7AB5-9F1B-4F45-9A64-06CE1BA5B95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2DB00A-CED6-439A-8740-0AE766E9D56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949155-B960-4EF1-9558-0C7C93B766B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B9D3833-9077-4D04-B27F-053C8449002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16DD73-F278-44CC-AAC0-049E5882BCC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5165A3-8559-4248-8F91-BCA713C1071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313F58-8587-4519-8704-ECB6A51ACDA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5818FA-7884-40C7-8A93-C2C7E66A0F7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DD8E8E-2A73-441F-89AA-76B8B60FCE2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DD8E8E-2A73-441F-89AA-76B8B60FCE2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DD8E8E-2A73-441F-89AA-76B8B60FCE2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5DB65-9901-4A65-B455-BDD02253A0E3}" type="datetimeFigureOut">
              <a:rPr lang="en-US" smtClean="0">
                <a:solidFill>
                  <a:prstClr val="black">
                    <a:tint val="75000"/>
                  </a:prstClr>
                </a:solidFill>
              </a:rPr>
              <a:pPr/>
              <a:t>5/22/2023</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39BDC-0F69-4918-86A7-3AF7ADF70370}" type="slidenum">
              <a:rPr lang="en-CA" smtClean="0">
                <a:solidFill>
                  <a:prstClr val="black">
                    <a:tint val="75000"/>
                  </a:prstClr>
                </a:solidFill>
              </a:rPr>
              <a:pPr/>
              <a:t>‹#›</a:t>
            </a:fld>
            <a:endParaRPr lang="en-CA"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0" r:id="rId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DD8E8E-2A73-441F-89AA-76B8B60FCE2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DD8E8E-2A73-441F-89AA-76B8B60FCE2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DD8E8E-2A73-441F-89AA-76B8B60FCE2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DD8E8E-2A73-441F-89AA-76B8B60FCE2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DD8E8E-2A73-441F-89AA-76B8B60FCE2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DD8E8E-2A73-441F-89AA-76B8B60FCE2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DD8E8E-2A73-441F-89AA-76B8B60FCE2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DD8E8E-2A73-441F-89AA-76B8B60FCE2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DD8E8E-2A73-441F-89AA-76B8B60FCE2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www.bcscience.com/bc9/pgs/quiz_section5.2.htm"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1124744"/>
            <a:ext cx="7772400" cy="1470025"/>
          </a:xfrm>
          <a:ln>
            <a:solidFill>
              <a:schemeClr val="accent1"/>
            </a:solidFill>
          </a:ln>
        </p:spPr>
        <p:txBody>
          <a:bodyPr/>
          <a:lstStyle/>
          <a:p>
            <a:r>
              <a:rPr lang="en-CA" sz="6600" b="1" dirty="0">
                <a:solidFill>
                  <a:schemeClr val="bg1"/>
                </a:solidFill>
                <a:latin typeface="Calibri" pitchFamily="34" charset="0"/>
              </a:rPr>
              <a:t>Asexual</a:t>
            </a:r>
            <a:br>
              <a:rPr lang="en-CA" sz="6600" b="1" dirty="0">
                <a:solidFill>
                  <a:schemeClr val="bg1"/>
                </a:solidFill>
                <a:latin typeface="Calibri" pitchFamily="34" charset="0"/>
              </a:rPr>
            </a:br>
            <a:r>
              <a:rPr lang="en-CA" sz="6600" b="1" dirty="0">
                <a:solidFill>
                  <a:schemeClr val="bg1"/>
                </a:solidFill>
                <a:latin typeface="Calibri" pitchFamily="34" charset="0"/>
              </a:rPr>
              <a:t>Reproduction</a:t>
            </a:r>
            <a:endParaRPr lang="en-US" sz="6600" b="1" dirty="0">
              <a:solidFill>
                <a:schemeClr val="bg1"/>
              </a:solidFill>
              <a:latin typeface="Calibri" pitchFamily="34" charset="0"/>
            </a:endParaRPr>
          </a:p>
        </p:txBody>
      </p:sp>
      <p:sp>
        <p:nvSpPr>
          <p:cNvPr id="2" name="TextBox 1"/>
          <p:cNvSpPr txBox="1"/>
          <p:nvPr/>
        </p:nvSpPr>
        <p:spPr>
          <a:xfrm>
            <a:off x="936590" y="4149080"/>
            <a:ext cx="7128792" cy="954107"/>
          </a:xfrm>
          <a:prstGeom prst="rect">
            <a:avLst/>
          </a:prstGeom>
          <a:noFill/>
        </p:spPr>
        <p:txBody>
          <a:bodyPr wrap="square" rtlCol="0">
            <a:spAutoFit/>
          </a:bodyPr>
          <a:lstStyle/>
          <a:p>
            <a:r>
              <a:rPr lang="en-CA" sz="2800" dirty="0">
                <a:solidFill>
                  <a:srgbClr val="FF0000"/>
                </a:solidFill>
              </a:rPr>
              <a:t> Requires only one parent to reproduce! </a:t>
            </a:r>
          </a:p>
          <a:p>
            <a:endParaRPr lang="en-CA" sz="2800" dirty="0">
              <a:solidFill>
                <a:srgbClr val="FF0000"/>
              </a:solidFill>
            </a:endParaRPr>
          </a:p>
        </p:txBody>
      </p:sp>
      <p:sp>
        <p:nvSpPr>
          <p:cNvPr id="3" name="TextBox 2">
            <a:extLst>
              <a:ext uri="{FF2B5EF4-FFF2-40B4-BE49-F238E27FC236}">
                <a16:creationId xmlns:a16="http://schemas.microsoft.com/office/drawing/2014/main" id="{A7AFC447-1DC1-B48B-A8A3-E3D612ECDE11}"/>
              </a:ext>
            </a:extLst>
          </p:cNvPr>
          <p:cNvSpPr txBox="1"/>
          <p:nvPr/>
        </p:nvSpPr>
        <p:spPr>
          <a:xfrm>
            <a:off x="971600" y="2780928"/>
            <a:ext cx="7416824" cy="830997"/>
          </a:xfrm>
          <a:prstGeom prst="rect">
            <a:avLst/>
          </a:prstGeom>
          <a:noFill/>
        </p:spPr>
        <p:txBody>
          <a:bodyPr wrap="square" rtlCol="0">
            <a:spAutoFit/>
          </a:bodyPr>
          <a:lstStyle/>
          <a:p>
            <a:r>
              <a:rPr lang="en-CA" sz="2400" b="1"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Bio 3 – I can compare sexual and asexual reproduction. </a:t>
            </a:r>
            <a:endParaRPr lang="en-CA" sz="24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CA" sz="4100" b="1">
                <a:solidFill>
                  <a:schemeClr val="bg1"/>
                </a:solidFill>
                <a:latin typeface="Calibri" pitchFamily="34" charset="0"/>
              </a:rPr>
              <a:t>Fragmentation</a:t>
            </a:r>
            <a:endParaRPr lang="en-US" sz="4100" b="1">
              <a:solidFill>
                <a:schemeClr val="bg1"/>
              </a:solidFill>
              <a:latin typeface="Calibri" pitchFamily="34" charset="0"/>
            </a:endParaRPr>
          </a:p>
        </p:txBody>
      </p:sp>
      <p:sp>
        <p:nvSpPr>
          <p:cNvPr id="27651" name="Rectangle 3"/>
          <p:cNvSpPr>
            <a:spLocks noGrp="1" noChangeArrowheads="1"/>
          </p:cNvSpPr>
          <p:nvPr>
            <p:ph type="body" sz="half" idx="1"/>
          </p:nvPr>
        </p:nvSpPr>
        <p:spPr/>
        <p:txBody>
          <a:bodyPr/>
          <a:lstStyle/>
          <a:p>
            <a:r>
              <a:rPr lang="en-CA" dirty="0">
                <a:solidFill>
                  <a:schemeClr val="bg1"/>
                </a:solidFill>
                <a:latin typeface="Calibri" pitchFamily="34" charset="0"/>
              </a:rPr>
              <a:t>Organism breaks apart</a:t>
            </a:r>
          </a:p>
          <a:p>
            <a:r>
              <a:rPr lang="en-CA" dirty="0">
                <a:solidFill>
                  <a:schemeClr val="bg1"/>
                </a:solidFill>
                <a:latin typeface="Calibri" pitchFamily="34" charset="0"/>
              </a:rPr>
              <a:t>Each piece becomes a clone of the parent</a:t>
            </a:r>
          </a:p>
          <a:p>
            <a:endParaRPr lang="en-US" dirty="0">
              <a:solidFill>
                <a:schemeClr val="bg1"/>
              </a:solidFill>
              <a:latin typeface="Calibri" pitchFamily="34" charset="0"/>
            </a:endParaRPr>
          </a:p>
        </p:txBody>
      </p:sp>
      <p:sp>
        <p:nvSpPr>
          <p:cNvPr id="27652" name="Rectangle 4"/>
          <p:cNvSpPr>
            <a:spLocks noGrp="1" noChangeArrowheads="1"/>
          </p:cNvSpPr>
          <p:nvPr>
            <p:ph type="body" sz="half" idx="2"/>
          </p:nvPr>
        </p:nvSpPr>
        <p:spPr/>
        <p:txBody>
          <a:bodyPr/>
          <a:lstStyle/>
          <a:p>
            <a:r>
              <a:rPr lang="en-CA" dirty="0" err="1">
                <a:solidFill>
                  <a:schemeClr val="bg1"/>
                </a:solidFill>
                <a:latin typeface="Calibri" pitchFamily="34" charset="0"/>
              </a:rPr>
              <a:t>Eg</a:t>
            </a:r>
            <a:r>
              <a:rPr lang="en-CA" dirty="0">
                <a:solidFill>
                  <a:schemeClr val="bg1"/>
                </a:solidFill>
                <a:latin typeface="Calibri" pitchFamily="34" charset="0"/>
              </a:rPr>
              <a:t>. Sea stars (starfish)</a:t>
            </a:r>
          </a:p>
          <a:p>
            <a:r>
              <a:rPr lang="en-CA" dirty="0" err="1">
                <a:solidFill>
                  <a:schemeClr val="bg1"/>
                </a:solidFill>
                <a:latin typeface="Calibri" pitchFamily="34" charset="0"/>
              </a:rPr>
              <a:t>Eg</a:t>
            </a:r>
            <a:r>
              <a:rPr lang="en-CA" dirty="0">
                <a:solidFill>
                  <a:schemeClr val="bg1"/>
                </a:solidFill>
                <a:latin typeface="Calibri" pitchFamily="34" charset="0"/>
              </a:rPr>
              <a:t>. Eurasian milfoil (plant)</a:t>
            </a:r>
          </a:p>
        </p:txBody>
      </p:sp>
      <p:sp>
        <p:nvSpPr>
          <p:cNvPr id="27654" name="Text Box 6"/>
          <p:cNvSpPr txBox="1">
            <a:spLocks noChangeArrowheads="1"/>
          </p:cNvSpPr>
          <p:nvPr/>
        </p:nvSpPr>
        <p:spPr bwMode="auto">
          <a:xfrm>
            <a:off x="2771775" y="6086475"/>
            <a:ext cx="3671888" cy="366713"/>
          </a:xfrm>
          <a:prstGeom prst="rect">
            <a:avLst/>
          </a:prstGeom>
          <a:noFill/>
          <a:ln w="9525">
            <a:noFill/>
            <a:miter lim="800000"/>
            <a:headEnd/>
            <a:tailEnd/>
          </a:ln>
          <a:effectLst/>
        </p:spPr>
        <p:txBody>
          <a:bodyPr>
            <a:spAutoFit/>
          </a:bodyPr>
          <a:lstStyle/>
          <a:p>
            <a:pPr algn="ctr"/>
            <a:r>
              <a:rPr lang="en-CA">
                <a:solidFill>
                  <a:schemeClr val="bg1"/>
                </a:solidFill>
                <a:latin typeface="Calibri" pitchFamily="34" charset="0"/>
              </a:rPr>
              <a:t>Eurasian Milfoil</a:t>
            </a:r>
            <a:endParaRPr lang="en-US">
              <a:solidFill>
                <a:schemeClr val="bg1"/>
              </a:solidFill>
              <a:latin typeface="Calibri" pitchFamily="34" charset="0"/>
            </a:endParaRPr>
          </a:p>
        </p:txBody>
      </p:sp>
      <p:pic>
        <p:nvPicPr>
          <p:cNvPr id="27655" name="Picture 7"/>
          <p:cNvPicPr>
            <a:picLocks noChangeAspect="1" noChangeArrowheads="1"/>
          </p:cNvPicPr>
          <p:nvPr/>
        </p:nvPicPr>
        <p:blipFill>
          <a:blip r:embed="rId3" cstate="screen"/>
          <a:srcRect/>
          <a:stretch>
            <a:fillRect/>
          </a:stretch>
        </p:blipFill>
        <p:spPr bwMode="auto">
          <a:xfrm>
            <a:off x="2700338" y="3230563"/>
            <a:ext cx="3816350" cy="2862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1" end="1"/>
                                            </p:txEl>
                                          </p:spTgt>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27655"/>
                                        </p:tgtEl>
                                        <p:attrNameLst>
                                          <p:attrName>style.visibility</p:attrName>
                                        </p:attrNameLst>
                                      </p:cBhvr>
                                      <p:to>
                                        <p:strVal val="visible"/>
                                      </p:to>
                                    </p:set>
                                    <p:animEffect transition="in" filter="randombar(horizontal)">
                                      <p:cBhvr>
                                        <p:cTn id="9" dur="500"/>
                                        <p:tgtEl>
                                          <p:spTgt spid="2765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500"/>
                                        <p:tgtEl>
                                          <p:spTgt spid="2765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652">
                                            <p:txEl>
                                              <p:pRg st="0" end="0"/>
                                            </p:txEl>
                                          </p:spTgt>
                                        </p:tgtEl>
                                        <p:attrNameLst>
                                          <p:attrName>style.visibility</p:attrName>
                                        </p:attrNameLst>
                                      </p:cBhvr>
                                      <p:to>
                                        <p:strVal val="visible"/>
                                      </p:to>
                                    </p:set>
                                    <p:animEffect transition="in" filter="fade">
                                      <p:cBhvr>
                                        <p:cTn id="24" dur="500"/>
                                        <p:tgtEl>
                                          <p:spTgt spid="2765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652">
                                            <p:txEl>
                                              <p:pRg st="1" end="1"/>
                                            </p:txEl>
                                          </p:spTgt>
                                        </p:tgtEl>
                                        <p:attrNameLst>
                                          <p:attrName>style.visibility</p:attrName>
                                        </p:attrNameLst>
                                      </p:cBhvr>
                                      <p:to>
                                        <p:strVal val="visible"/>
                                      </p:to>
                                    </p:set>
                                    <p:animEffect transition="in" filter="fade">
                                      <p:cBhvr>
                                        <p:cTn id="29" dur="500"/>
                                        <p:tgtEl>
                                          <p:spTgt spid="276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CA" sz="4100" b="1">
                <a:solidFill>
                  <a:schemeClr val="bg1"/>
                </a:solidFill>
                <a:latin typeface="Calibri" pitchFamily="34" charset="0"/>
              </a:rPr>
              <a:t>Spore Formation</a:t>
            </a:r>
            <a:endParaRPr lang="en-US" sz="4100" b="1">
              <a:solidFill>
                <a:schemeClr val="bg1"/>
              </a:solidFill>
              <a:latin typeface="Calibri" pitchFamily="34" charset="0"/>
            </a:endParaRPr>
          </a:p>
        </p:txBody>
      </p:sp>
      <p:sp>
        <p:nvSpPr>
          <p:cNvPr id="29699" name="Rectangle 3"/>
          <p:cNvSpPr>
            <a:spLocks noGrp="1" noChangeArrowheads="1"/>
          </p:cNvSpPr>
          <p:nvPr>
            <p:ph type="body" sz="half" idx="1"/>
          </p:nvPr>
        </p:nvSpPr>
        <p:spPr>
          <a:xfrm>
            <a:off x="457200" y="1600200"/>
            <a:ext cx="4038600" cy="4859338"/>
          </a:xfrm>
        </p:spPr>
        <p:txBody>
          <a:bodyPr/>
          <a:lstStyle/>
          <a:p>
            <a:r>
              <a:rPr lang="en-CA" dirty="0">
                <a:solidFill>
                  <a:schemeClr val="bg1"/>
                </a:solidFill>
                <a:latin typeface="Calibri" pitchFamily="34" charset="0"/>
              </a:rPr>
              <a:t>Spores –single cells that can grow into a new individual by mitosis</a:t>
            </a:r>
          </a:p>
          <a:p>
            <a:r>
              <a:rPr lang="en-CA" dirty="0">
                <a:solidFill>
                  <a:schemeClr val="bg1"/>
                </a:solidFill>
                <a:latin typeface="Calibri" pitchFamily="34" charset="0"/>
              </a:rPr>
              <a:t>Move with wind or water and will grow where it lands if conditions are right</a:t>
            </a:r>
          </a:p>
          <a:p>
            <a:r>
              <a:rPr lang="en-CA" dirty="0">
                <a:solidFill>
                  <a:schemeClr val="bg1"/>
                </a:solidFill>
                <a:latin typeface="Calibri" pitchFamily="34" charset="0"/>
              </a:rPr>
              <a:t>Can develop tough outer coating to survive for years in harsh conditions</a:t>
            </a:r>
            <a:endParaRPr lang="en-US" dirty="0">
              <a:solidFill>
                <a:schemeClr val="bg1"/>
              </a:solidFill>
              <a:latin typeface="Calibri" pitchFamily="34" charset="0"/>
            </a:endParaRPr>
          </a:p>
        </p:txBody>
      </p:sp>
      <p:sp>
        <p:nvSpPr>
          <p:cNvPr id="29700" name="Rectangle 4"/>
          <p:cNvSpPr>
            <a:spLocks noGrp="1" noChangeArrowheads="1"/>
          </p:cNvSpPr>
          <p:nvPr>
            <p:ph type="body" sz="half" idx="2"/>
          </p:nvPr>
        </p:nvSpPr>
        <p:spPr/>
        <p:txBody>
          <a:bodyPr/>
          <a:lstStyle/>
          <a:p>
            <a:r>
              <a:rPr lang="en-CA" dirty="0" err="1">
                <a:solidFill>
                  <a:schemeClr val="bg1"/>
                </a:solidFill>
                <a:latin typeface="Calibri" pitchFamily="34" charset="0"/>
              </a:rPr>
              <a:t>Eg</a:t>
            </a:r>
            <a:r>
              <a:rPr lang="en-CA" dirty="0">
                <a:solidFill>
                  <a:schemeClr val="bg1"/>
                </a:solidFill>
                <a:latin typeface="Calibri" pitchFamily="34" charset="0"/>
              </a:rPr>
              <a:t>. Bacteria</a:t>
            </a:r>
          </a:p>
          <a:p>
            <a:r>
              <a:rPr lang="en-CA" dirty="0" err="1">
                <a:solidFill>
                  <a:schemeClr val="bg1"/>
                </a:solidFill>
                <a:latin typeface="Calibri" pitchFamily="34" charset="0"/>
              </a:rPr>
              <a:t>Eg</a:t>
            </a:r>
            <a:r>
              <a:rPr lang="en-CA" dirty="0">
                <a:solidFill>
                  <a:schemeClr val="bg1"/>
                </a:solidFill>
                <a:latin typeface="Calibri" pitchFamily="34" charset="0"/>
              </a:rPr>
              <a:t>. Bread mould</a:t>
            </a:r>
          </a:p>
          <a:p>
            <a:r>
              <a:rPr lang="en-CA" dirty="0" err="1">
                <a:solidFill>
                  <a:schemeClr val="bg1"/>
                </a:solidFill>
                <a:latin typeface="Calibri" pitchFamily="34" charset="0"/>
              </a:rPr>
              <a:t>Eg</a:t>
            </a:r>
            <a:r>
              <a:rPr lang="en-CA" dirty="0">
                <a:solidFill>
                  <a:schemeClr val="bg1"/>
                </a:solidFill>
                <a:latin typeface="Calibri" pitchFamily="34" charset="0"/>
              </a:rPr>
              <a:t>. Mosses and ferns</a:t>
            </a:r>
          </a:p>
        </p:txBody>
      </p:sp>
      <p:sp>
        <p:nvSpPr>
          <p:cNvPr id="29701" name="Text Box 5"/>
          <p:cNvSpPr txBox="1">
            <a:spLocks noChangeArrowheads="1"/>
          </p:cNvSpPr>
          <p:nvPr/>
        </p:nvSpPr>
        <p:spPr bwMode="auto">
          <a:xfrm>
            <a:off x="5795963" y="6092825"/>
            <a:ext cx="1655762" cy="366713"/>
          </a:xfrm>
          <a:prstGeom prst="rect">
            <a:avLst/>
          </a:prstGeom>
          <a:noFill/>
          <a:ln w="9525">
            <a:noFill/>
            <a:miter lim="800000"/>
            <a:headEnd/>
            <a:tailEnd/>
          </a:ln>
          <a:effectLst/>
        </p:spPr>
        <p:txBody>
          <a:bodyPr>
            <a:spAutoFit/>
          </a:bodyPr>
          <a:lstStyle/>
          <a:p>
            <a:pPr algn="ctr"/>
            <a:r>
              <a:rPr lang="en-CA">
                <a:solidFill>
                  <a:schemeClr val="bg1"/>
                </a:solidFill>
                <a:latin typeface="Calibri" pitchFamily="34" charset="0"/>
              </a:rPr>
              <a:t>Fern spores</a:t>
            </a:r>
            <a:endParaRPr lang="en-US">
              <a:solidFill>
                <a:schemeClr val="bg1"/>
              </a:solidFill>
              <a:latin typeface="Calibri" pitchFamily="34" charset="0"/>
            </a:endParaRPr>
          </a:p>
        </p:txBody>
      </p:sp>
      <p:pic>
        <p:nvPicPr>
          <p:cNvPr id="29703" name="Picture 7"/>
          <p:cNvPicPr>
            <a:picLocks noChangeAspect="1" noChangeArrowheads="1"/>
          </p:cNvPicPr>
          <p:nvPr/>
        </p:nvPicPr>
        <p:blipFill>
          <a:blip r:embed="rId3" cstate="screen"/>
          <a:srcRect/>
          <a:stretch>
            <a:fillRect/>
          </a:stretch>
        </p:blipFill>
        <p:spPr bwMode="auto">
          <a:xfrm>
            <a:off x="4932363" y="3467100"/>
            <a:ext cx="3311525" cy="2482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700">
                                            <p:txEl>
                                              <p:pRg st="0" end="0"/>
                                            </p:txEl>
                                          </p:spTgt>
                                        </p:tgtEl>
                                        <p:attrNameLst>
                                          <p:attrName>style.visibility</p:attrName>
                                        </p:attrNameLst>
                                      </p:cBhvr>
                                      <p:to>
                                        <p:strVal val="visible"/>
                                      </p:to>
                                    </p:set>
                                    <p:animEffect transition="in" filter="fade">
                                      <p:cBhvr>
                                        <p:cTn id="22" dur="500"/>
                                        <p:tgtEl>
                                          <p:spTgt spid="2970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700">
                                            <p:txEl>
                                              <p:pRg st="1" end="1"/>
                                            </p:txEl>
                                          </p:spTgt>
                                        </p:tgtEl>
                                        <p:attrNameLst>
                                          <p:attrName>style.visibility</p:attrName>
                                        </p:attrNameLst>
                                      </p:cBhvr>
                                      <p:to>
                                        <p:strVal val="visible"/>
                                      </p:to>
                                    </p:set>
                                    <p:animEffect transition="in" filter="fade">
                                      <p:cBhvr>
                                        <p:cTn id="27" dur="500"/>
                                        <p:tgtEl>
                                          <p:spTgt spid="2970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700">
                                            <p:txEl>
                                              <p:pRg st="2" end="2"/>
                                            </p:txEl>
                                          </p:spTgt>
                                        </p:tgtEl>
                                        <p:attrNameLst>
                                          <p:attrName>style.visibility</p:attrName>
                                        </p:attrNameLst>
                                      </p:cBhvr>
                                      <p:to>
                                        <p:strVal val="visible"/>
                                      </p:to>
                                    </p:set>
                                    <p:animEffect transition="in" filter="fade">
                                      <p:cBhvr>
                                        <p:cTn id="32" dur="500"/>
                                        <p:tgtEl>
                                          <p:spTgt spid="29700">
                                            <p:txEl>
                                              <p:pRg st="2" end="2"/>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9703"/>
                                        </p:tgtEl>
                                        <p:attrNameLst>
                                          <p:attrName>style.visibility</p:attrName>
                                        </p:attrNameLst>
                                      </p:cBhvr>
                                      <p:to>
                                        <p:strVal val="visible"/>
                                      </p:to>
                                    </p:set>
                                    <p:animEffect transition="in" filter="randombar(horizontal)">
                                      <p:cBhvr>
                                        <p:cTn id="35"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CA" sz="4100" b="1">
                <a:solidFill>
                  <a:schemeClr val="bg1"/>
                </a:solidFill>
                <a:latin typeface="Calibri" pitchFamily="34" charset="0"/>
              </a:rPr>
              <a:t>Vegetative Reproduction</a:t>
            </a:r>
            <a:endParaRPr lang="en-US" sz="4100" b="1">
              <a:solidFill>
                <a:schemeClr val="bg1"/>
              </a:solidFill>
              <a:latin typeface="Calibri" pitchFamily="34" charset="0"/>
            </a:endParaRPr>
          </a:p>
        </p:txBody>
      </p:sp>
      <p:sp>
        <p:nvSpPr>
          <p:cNvPr id="28675" name="Rectangle 3"/>
          <p:cNvSpPr>
            <a:spLocks noGrp="1" noChangeArrowheads="1"/>
          </p:cNvSpPr>
          <p:nvPr>
            <p:ph type="body" sz="half" idx="1"/>
          </p:nvPr>
        </p:nvSpPr>
        <p:spPr/>
        <p:txBody>
          <a:bodyPr/>
          <a:lstStyle/>
          <a:p>
            <a:r>
              <a:rPr lang="en-CA" dirty="0">
                <a:solidFill>
                  <a:schemeClr val="bg1"/>
                </a:solidFill>
                <a:latin typeface="Calibri" pitchFamily="34" charset="0"/>
              </a:rPr>
              <a:t>Special cells in plant stems and roots divide rapidly to form structures that will become identical plants</a:t>
            </a:r>
            <a:endParaRPr lang="en-US" dirty="0">
              <a:solidFill>
                <a:schemeClr val="bg1"/>
              </a:solidFill>
              <a:latin typeface="Calibri" pitchFamily="34" charset="0"/>
            </a:endParaRPr>
          </a:p>
        </p:txBody>
      </p:sp>
      <p:sp>
        <p:nvSpPr>
          <p:cNvPr id="28676" name="Rectangle 4"/>
          <p:cNvSpPr>
            <a:spLocks noGrp="1" noChangeArrowheads="1"/>
          </p:cNvSpPr>
          <p:nvPr>
            <p:ph type="body" sz="half" idx="2"/>
          </p:nvPr>
        </p:nvSpPr>
        <p:spPr/>
        <p:txBody>
          <a:bodyPr/>
          <a:lstStyle/>
          <a:p>
            <a:r>
              <a:rPr lang="en-CA" dirty="0" err="1">
                <a:solidFill>
                  <a:schemeClr val="bg1"/>
                </a:solidFill>
                <a:latin typeface="Calibri" pitchFamily="34" charset="0"/>
              </a:rPr>
              <a:t>Eg</a:t>
            </a:r>
            <a:r>
              <a:rPr lang="en-CA" dirty="0">
                <a:solidFill>
                  <a:schemeClr val="bg1"/>
                </a:solidFill>
                <a:latin typeface="Calibri" pitchFamily="34" charset="0"/>
              </a:rPr>
              <a:t>. Tulip</a:t>
            </a:r>
          </a:p>
          <a:p>
            <a:r>
              <a:rPr lang="en-CA" dirty="0" err="1">
                <a:solidFill>
                  <a:schemeClr val="bg1"/>
                </a:solidFill>
                <a:latin typeface="Calibri" pitchFamily="34" charset="0"/>
              </a:rPr>
              <a:t>Eg</a:t>
            </a:r>
            <a:r>
              <a:rPr lang="en-CA" dirty="0">
                <a:solidFill>
                  <a:schemeClr val="bg1"/>
                </a:solidFill>
                <a:latin typeface="Calibri" pitchFamily="34" charset="0"/>
              </a:rPr>
              <a:t>. Potato</a:t>
            </a:r>
          </a:p>
          <a:p>
            <a:r>
              <a:rPr lang="en-CA" dirty="0" err="1">
                <a:solidFill>
                  <a:schemeClr val="bg1"/>
                </a:solidFill>
                <a:latin typeface="Calibri" pitchFamily="34" charset="0"/>
              </a:rPr>
              <a:t>Eg</a:t>
            </a:r>
            <a:r>
              <a:rPr lang="en-CA" dirty="0">
                <a:solidFill>
                  <a:schemeClr val="bg1"/>
                </a:solidFill>
                <a:latin typeface="Calibri" pitchFamily="34" charset="0"/>
              </a:rPr>
              <a:t>. Strawberries</a:t>
            </a:r>
          </a:p>
        </p:txBody>
      </p:sp>
      <p:sp>
        <p:nvSpPr>
          <p:cNvPr id="28677" name="Text Box 5"/>
          <p:cNvSpPr txBox="1">
            <a:spLocks noChangeArrowheads="1"/>
          </p:cNvSpPr>
          <p:nvPr/>
        </p:nvSpPr>
        <p:spPr bwMode="auto">
          <a:xfrm>
            <a:off x="5334520" y="6214813"/>
            <a:ext cx="3671888" cy="366713"/>
          </a:xfrm>
          <a:prstGeom prst="rect">
            <a:avLst/>
          </a:prstGeom>
          <a:noFill/>
          <a:ln w="9525">
            <a:noFill/>
            <a:miter lim="800000"/>
            <a:headEnd/>
            <a:tailEnd/>
          </a:ln>
          <a:effectLst/>
        </p:spPr>
        <p:txBody>
          <a:bodyPr>
            <a:spAutoFit/>
          </a:bodyPr>
          <a:lstStyle/>
          <a:p>
            <a:pPr algn="ctr"/>
            <a:r>
              <a:rPr lang="en-CA">
                <a:solidFill>
                  <a:schemeClr val="bg1"/>
                </a:solidFill>
                <a:latin typeface="Calibri" pitchFamily="34" charset="0"/>
              </a:rPr>
              <a:t>Potato with eyes</a:t>
            </a:r>
            <a:endParaRPr lang="en-US">
              <a:solidFill>
                <a:schemeClr val="bg1"/>
              </a:solidFill>
              <a:latin typeface="Calibri" pitchFamily="34" charset="0"/>
            </a:endParaRPr>
          </a:p>
        </p:txBody>
      </p:sp>
      <p:pic>
        <p:nvPicPr>
          <p:cNvPr id="28679" name="Picture 7"/>
          <p:cNvPicPr>
            <a:picLocks noChangeAspect="1" noChangeArrowheads="1"/>
          </p:cNvPicPr>
          <p:nvPr/>
        </p:nvPicPr>
        <p:blipFill>
          <a:blip r:embed="rId3" cstate="screen"/>
          <a:srcRect/>
          <a:stretch>
            <a:fillRect/>
          </a:stretch>
        </p:blipFill>
        <p:spPr bwMode="auto">
          <a:xfrm>
            <a:off x="5940152" y="3501546"/>
            <a:ext cx="2460625" cy="2451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997869"/>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6">
                                            <p:txEl>
                                              <p:pRg st="0" end="0"/>
                                            </p:txEl>
                                          </p:spTgt>
                                        </p:tgtEl>
                                        <p:attrNameLst>
                                          <p:attrName>style.visibility</p:attrName>
                                        </p:attrNameLst>
                                      </p:cBhvr>
                                      <p:to>
                                        <p:strVal val="visible"/>
                                      </p:to>
                                    </p:set>
                                    <p:animEffect transition="in" filter="fade">
                                      <p:cBhvr>
                                        <p:cTn id="12" dur="500"/>
                                        <p:tgtEl>
                                          <p:spTgt spid="286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6">
                                            <p:txEl>
                                              <p:pRg st="1" end="1"/>
                                            </p:txEl>
                                          </p:spTgt>
                                        </p:tgtEl>
                                        <p:attrNameLst>
                                          <p:attrName>style.visibility</p:attrName>
                                        </p:attrNameLst>
                                      </p:cBhvr>
                                      <p:to>
                                        <p:strVal val="visible"/>
                                      </p:to>
                                    </p:set>
                                    <p:animEffect transition="in" filter="fade">
                                      <p:cBhvr>
                                        <p:cTn id="17" dur="500"/>
                                        <p:tgtEl>
                                          <p:spTgt spid="28676">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8679"/>
                                        </p:tgtEl>
                                        <p:attrNameLst>
                                          <p:attrName>style.visibility</p:attrName>
                                        </p:attrNameLst>
                                      </p:cBhvr>
                                      <p:to>
                                        <p:strVal val="visible"/>
                                      </p:to>
                                    </p:set>
                                    <p:animEffect transition="in" filter="randombar(horizontal)">
                                      <p:cBhvr>
                                        <p:cTn id="20" dur="500"/>
                                        <p:tgtEl>
                                          <p:spTgt spid="2867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8676">
                                            <p:txEl>
                                              <p:pRg st="0" end="0"/>
                                            </p:txEl>
                                          </p:spTgt>
                                        </p:tgtEl>
                                        <p:attrNameLst>
                                          <p:attrName>style.visibility</p:attrName>
                                        </p:attrNameLst>
                                      </p:cBhvr>
                                      <p:to>
                                        <p:strVal val="visible"/>
                                      </p:to>
                                    </p:set>
                                    <p:animEffect transition="in" filter="fade">
                                      <p:cBhvr>
                                        <p:cTn id="25" dur="500"/>
                                        <p:tgtEl>
                                          <p:spTgt spid="2867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28676">
                                            <p:txEl>
                                              <p:pRg st="1" end="1"/>
                                            </p:txEl>
                                          </p:spTgt>
                                        </p:tgtEl>
                                        <p:attrNameLst>
                                          <p:attrName>style.visibility</p:attrName>
                                        </p:attrNameLst>
                                      </p:cBhvr>
                                      <p:to>
                                        <p:strVal val="visible"/>
                                      </p:to>
                                    </p:set>
                                    <p:animEffect transition="in" filter="fade">
                                      <p:cBhvr>
                                        <p:cTn id="30" dur="500"/>
                                        <p:tgtEl>
                                          <p:spTgt spid="2867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676">
                                            <p:txEl>
                                              <p:pRg st="2" end="2"/>
                                            </p:txEl>
                                          </p:spTgt>
                                        </p:tgtEl>
                                        <p:attrNameLst>
                                          <p:attrName>style.visibility</p:attrName>
                                        </p:attrNameLst>
                                      </p:cBhvr>
                                      <p:to>
                                        <p:strVal val="visible"/>
                                      </p:to>
                                    </p:set>
                                    <p:animEffect transition="in" filter="fade">
                                      <p:cBhvr>
                                        <p:cTn id="35" dur="500"/>
                                        <p:tgtEl>
                                          <p:spTgt spid="28676">
                                            <p:txEl>
                                              <p:pRg st="2" end="2"/>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randombar(horizontal)">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6" grpId="0" uiExpand="1" build="p"/>
      <p:bldP spid="28676"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411413" y="2206625"/>
            <a:ext cx="4105275" cy="1870075"/>
          </a:xfrm>
          <a:noFill/>
        </p:spPr>
        <p:txBody>
          <a:bodyPr/>
          <a:lstStyle/>
          <a:p>
            <a:r>
              <a:rPr lang="en-CA" sz="4500" b="1" dirty="0">
                <a:solidFill>
                  <a:schemeClr val="bg1"/>
                </a:solidFill>
                <a:latin typeface="Calibri" pitchFamily="34" charset="0"/>
              </a:rPr>
              <a:t>Vegetative</a:t>
            </a:r>
            <a:br>
              <a:rPr lang="en-CA" sz="4500" b="1" dirty="0">
                <a:solidFill>
                  <a:schemeClr val="bg1"/>
                </a:solidFill>
                <a:latin typeface="Calibri" pitchFamily="34" charset="0"/>
              </a:rPr>
            </a:br>
            <a:r>
              <a:rPr lang="en-CA" sz="4500" b="1" dirty="0">
                <a:solidFill>
                  <a:schemeClr val="bg1"/>
                </a:solidFill>
                <a:latin typeface="Calibri" pitchFamily="34" charset="0"/>
              </a:rPr>
              <a:t>Reproduction and Agriculture</a:t>
            </a:r>
            <a:endParaRPr lang="en-US" sz="4500" b="1" dirty="0">
              <a:solidFill>
                <a:schemeClr val="bg1"/>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47813" y="549275"/>
            <a:ext cx="6121400" cy="1008063"/>
          </a:xfrm>
          <a:noFill/>
        </p:spPr>
        <p:txBody>
          <a:bodyPr/>
          <a:lstStyle/>
          <a:p>
            <a:r>
              <a:rPr lang="en-CA" sz="4100" b="1">
                <a:solidFill>
                  <a:schemeClr val="bg1"/>
                </a:solidFill>
                <a:latin typeface="Calibri" pitchFamily="34" charset="0"/>
              </a:rPr>
              <a:t>Cutting</a:t>
            </a:r>
            <a:endParaRPr lang="en-US" sz="4100" b="1">
              <a:solidFill>
                <a:schemeClr val="bg1"/>
              </a:solidFill>
              <a:latin typeface="Calibri" pitchFamily="34" charset="0"/>
            </a:endParaRPr>
          </a:p>
        </p:txBody>
      </p:sp>
      <p:pic>
        <p:nvPicPr>
          <p:cNvPr id="6151" name="Picture 7"/>
          <p:cNvPicPr>
            <a:picLocks noChangeAspect="1" noChangeArrowheads="1"/>
          </p:cNvPicPr>
          <p:nvPr/>
        </p:nvPicPr>
        <p:blipFill>
          <a:blip r:embed="rId3" cstate="screen"/>
          <a:srcRect/>
          <a:stretch>
            <a:fillRect/>
          </a:stretch>
        </p:blipFill>
        <p:spPr bwMode="auto">
          <a:xfrm>
            <a:off x="1547813" y="1773238"/>
            <a:ext cx="2733675" cy="3386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2" name="Picture 8"/>
          <p:cNvPicPr>
            <a:picLocks noChangeAspect="1" noChangeArrowheads="1"/>
          </p:cNvPicPr>
          <p:nvPr/>
        </p:nvPicPr>
        <p:blipFill>
          <a:blip r:embed="rId4" cstate="screen"/>
          <a:srcRect/>
          <a:stretch>
            <a:fillRect/>
          </a:stretch>
        </p:blipFill>
        <p:spPr bwMode="auto">
          <a:xfrm>
            <a:off x="5148263" y="1700213"/>
            <a:ext cx="2463800" cy="3509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53" name="Text Box 9"/>
          <p:cNvSpPr txBox="1">
            <a:spLocks noChangeArrowheads="1"/>
          </p:cNvSpPr>
          <p:nvPr/>
        </p:nvSpPr>
        <p:spPr bwMode="auto">
          <a:xfrm>
            <a:off x="2051050" y="5445125"/>
            <a:ext cx="4679950" cy="646331"/>
          </a:xfrm>
          <a:prstGeom prst="rect">
            <a:avLst/>
          </a:prstGeom>
          <a:noFill/>
          <a:ln w="9525">
            <a:noFill/>
            <a:miter lim="800000"/>
            <a:headEnd/>
            <a:tailEnd/>
          </a:ln>
          <a:effectLst/>
        </p:spPr>
        <p:txBody>
          <a:bodyPr>
            <a:spAutoFit/>
          </a:bodyPr>
          <a:lstStyle/>
          <a:p>
            <a:pPr algn="ctr"/>
            <a:r>
              <a:rPr lang="en-CA" b="1" dirty="0">
                <a:solidFill>
                  <a:srgbClr val="FFFFFF"/>
                </a:solidFill>
                <a:latin typeface="Calibri" pitchFamily="34" charset="0"/>
              </a:rPr>
              <a:t>Cutting – growing roots from parts of plants by using hormones and growth medias</a:t>
            </a:r>
            <a:endParaRPr lang="en-US" b="1" dirty="0">
              <a:solidFill>
                <a:srgbClr val="FFFFFF"/>
              </a:solidFill>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p:cNvPicPr>
            <a:picLocks noChangeAspect="1" noChangeArrowheads="1"/>
          </p:cNvPicPr>
          <p:nvPr/>
        </p:nvPicPr>
        <p:blipFill>
          <a:blip r:embed="rId3" cstate="screen"/>
          <a:srcRect/>
          <a:stretch>
            <a:fillRect/>
          </a:stretch>
        </p:blipFill>
        <p:spPr bwMode="auto">
          <a:xfrm>
            <a:off x="585788" y="1595438"/>
            <a:ext cx="7972425" cy="3667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8" name="Text Box 8"/>
          <p:cNvSpPr txBox="1">
            <a:spLocks noChangeArrowheads="1"/>
          </p:cNvSpPr>
          <p:nvPr/>
        </p:nvSpPr>
        <p:spPr bwMode="auto">
          <a:xfrm>
            <a:off x="2051050" y="5445125"/>
            <a:ext cx="4679950" cy="369332"/>
          </a:xfrm>
          <a:prstGeom prst="rect">
            <a:avLst/>
          </a:prstGeom>
          <a:noFill/>
          <a:ln w="9525">
            <a:noFill/>
            <a:miter lim="800000"/>
            <a:headEnd/>
            <a:tailEnd/>
          </a:ln>
          <a:effectLst/>
        </p:spPr>
        <p:txBody>
          <a:bodyPr>
            <a:spAutoFit/>
          </a:bodyPr>
          <a:lstStyle/>
          <a:p>
            <a:pPr algn="ctr"/>
            <a:r>
              <a:rPr lang="en-CA" b="1" dirty="0">
                <a:solidFill>
                  <a:srgbClr val="FFFFFF"/>
                </a:solidFill>
                <a:latin typeface="Calibri" pitchFamily="34" charset="0"/>
              </a:rPr>
              <a:t>Grafting – attaching one plant to another </a:t>
            </a:r>
            <a:endParaRPr lang="en-US" b="1" dirty="0">
              <a:solidFill>
                <a:srgbClr val="FFFFFF"/>
              </a:solidFill>
              <a:latin typeface="Calibri" pitchFamily="34" charset="0"/>
            </a:endParaRPr>
          </a:p>
        </p:txBody>
      </p:sp>
      <p:sp>
        <p:nvSpPr>
          <p:cNvPr id="30729" name="Rectangle 9"/>
          <p:cNvSpPr>
            <a:spLocks noGrp="1" noChangeArrowheads="1"/>
          </p:cNvSpPr>
          <p:nvPr>
            <p:ph type="ctrTitle"/>
          </p:nvPr>
        </p:nvSpPr>
        <p:spPr>
          <a:xfrm>
            <a:off x="1547813" y="549275"/>
            <a:ext cx="6121400" cy="1008063"/>
          </a:xfrm>
          <a:noFill/>
          <a:ln/>
        </p:spPr>
        <p:txBody>
          <a:bodyPr/>
          <a:lstStyle/>
          <a:p>
            <a:r>
              <a:rPr lang="en-CA" sz="4100" b="1">
                <a:solidFill>
                  <a:schemeClr val="bg1"/>
                </a:solidFill>
                <a:latin typeface="Calibri" pitchFamily="34" charset="0"/>
              </a:rPr>
              <a:t>Grafting</a:t>
            </a:r>
            <a:endParaRPr lang="en-US" sz="4100" b="1">
              <a:solidFill>
                <a:schemeClr val="bg1"/>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1470025"/>
          </a:xfrm>
        </p:spPr>
        <p:txBody>
          <a:bodyPr/>
          <a:lstStyle/>
          <a:p>
            <a:r>
              <a:rPr lang="en-CA" dirty="0">
                <a:solidFill>
                  <a:srgbClr val="FF0000"/>
                </a:solidFill>
              </a:rPr>
              <a:t>ASEXUAL ROLE PLAY</a:t>
            </a:r>
          </a:p>
        </p:txBody>
      </p:sp>
      <p:sp>
        <p:nvSpPr>
          <p:cNvPr id="3" name="Subtitle 2"/>
          <p:cNvSpPr>
            <a:spLocks noGrp="1"/>
          </p:cNvSpPr>
          <p:nvPr>
            <p:ph type="subTitle" idx="1"/>
          </p:nvPr>
        </p:nvSpPr>
        <p:spPr>
          <a:xfrm>
            <a:off x="395536" y="1916832"/>
            <a:ext cx="8136904" cy="3816424"/>
          </a:xfrm>
        </p:spPr>
        <p:txBody>
          <a:bodyPr/>
          <a:lstStyle/>
          <a:p>
            <a:pPr marL="457200" indent="-457200" algn="l">
              <a:buFont typeface="Arial" pitchFamily="34" charset="0"/>
              <a:buChar char="•"/>
            </a:pPr>
            <a:r>
              <a:rPr lang="en-CA" sz="2800" dirty="0">
                <a:solidFill>
                  <a:srgbClr val="FF0000"/>
                </a:solidFill>
              </a:rPr>
              <a:t>GET IN A GROUP OF FIVE</a:t>
            </a:r>
          </a:p>
          <a:p>
            <a:pPr marL="457200" indent="-457200" algn="l">
              <a:buFont typeface="Arial" pitchFamily="34" charset="0"/>
              <a:buChar char="•"/>
            </a:pPr>
            <a:r>
              <a:rPr lang="en-CA" sz="2800" dirty="0">
                <a:solidFill>
                  <a:srgbClr val="FF0000"/>
                </a:solidFill>
              </a:rPr>
              <a:t>YOU WILL BE RANDOMLY ASSIGNED A TYPE OF ASEXUAL REPRODUCTION TO ROLE PLAY</a:t>
            </a:r>
          </a:p>
          <a:p>
            <a:pPr marL="457200" indent="-457200" algn="l">
              <a:buFont typeface="Arial" pitchFamily="34" charset="0"/>
              <a:buChar char="•"/>
            </a:pPr>
            <a:r>
              <a:rPr lang="en-CA" sz="2800" dirty="0">
                <a:solidFill>
                  <a:srgbClr val="FF0000"/>
                </a:solidFill>
              </a:rPr>
              <a:t>YOU HAVE FIVE MINUTES TO THINK OF A WAY TO ACT OUT YOUR TYPE OF REPRODUCTION</a:t>
            </a:r>
          </a:p>
          <a:p>
            <a:pPr marL="457200" indent="-457200" algn="l">
              <a:buFont typeface="Arial" pitchFamily="34" charset="0"/>
              <a:buChar char="•"/>
            </a:pPr>
            <a:r>
              <a:rPr lang="en-CA" sz="2800" dirty="0">
                <a:solidFill>
                  <a:srgbClr val="FF0000"/>
                </a:solidFill>
              </a:rPr>
              <a:t>THEN  IT IS UP TO THE CLASS TO GUESS THE TYPE</a:t>
            </a:r>
          </a:p>
        </p:txBody>
      </p:sp>
    </p:spTree>
    <p:extLst>
      <p:ext uri="{BB962C8B-B14F-4D97-AF65-F5344CB8AC3E}">
        <p14:creationId xmlns:p14="http://schemas.microsoft.com/office/powerpoint/2010/main" val="245137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411413" y="2206625"/>
            <a:ext cx="4105275" cy="1870075"/>
          </a:xfrm>
          <a:noFill/>
        </p:spPr>
        <p:txBody>
          <a:bodyPr/>
          <a:lstStyle/>
          <a:p>
            <a:r>
              <a:rPr lang="en-CA" sz="4500" b="1">
                <a:solidFill>
                  <a:schemeClr val="bg1"/>
                </a:solidFill>
                <a:latin typeface="Calibri" pitchFamily="34" charset="0"/>
              </a:rPr>
              <a:t>Human-assisted</a:t>
            </a:r>
            <a:br>
              <a:rPr lang="en-CA" sz="4500" b="1">
                <a:solidFill>
                  <a:schemeClr val="bg1"/>
                </a:solidFill>
                <a:latin typeface="Calibri" pitchFamily="34" charset="0"/>
              </a:rPr>
            </a:br>
            <a:r>
              <a:rPr lang="en-CA" sz="4500" b="1">
                <a:solidFill>
                  <a:schemeClr val="bg1"/>
                </a:solidFill>
                <a:latin typeface="Calibri" pitchFamily="34" charset="0"/>
              </a:rPr>
              <a:t>Cloning</a:t>
            </a:r>
            <a:endParaRPr lang="en-US" sz="4500" b="1">
              <a:solidFill>
                <a:schemeClr val="bg1"/>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043608" y="115888"/>
            <a:ext cx="7416823" cy="1656928"/>
          </a:xfrm>
          <a:noFill/>
        </p:spPr>
        <p:txBody>
          <a:bodyPr/>
          <a:lstStyle/>
          <a:p>
            <a:pPr algn="l"/>
            <a:br>
              <a:rPr lang="en-CA" sz="4100" b="1" dirty="0">
                <a:solidFill>
                  <a:schemeClr val="bg1"/>
                </a:solidFill>
                <a:latin typeface="Calibri" pitchFamily="34" charset="0"/>
              </a:rPr>
            </a:br>
            <a:r>
              <a:rPr lang="en-CA" sz="3600" b="1" dirty="0">
                <a:solidFill>
                  <a:schemeClr val="bg1"/>
                </a:solidFill>
                <a:latin typeface="Calibri" pitchFamily="34" charset="0"/>
              </a:rPr>
              <a:t>Reproductive Cloning</a:t>
            </a:r>
            <a:br>
              <a:rPr lang="en-CA" sz="3600" b="1" dirty="0">
                <a:solidFill>
                  <a:schemeClr val="bg1"/>
                </a:solidFill>
                <a:latin typeface="Calibri" pitchFamily="34" charset="0"/>
              </a:rPr>
            </a:br>
            <a:r>
              <a:rPr lang="en-CA" sz="3200" b="1" dirty="0">
                <a:solidFill>
                  <a:schemeClr val="bg1"/>
                </a:solidFill>
                <a:latin typeface="Calibri" pitchFamily="34" charset="0"/>
              </a:rPr>
              <a:t>- to produce a genetic duplicate of an existing organism with desirable traits</a:t>
            </a:r>
            <a:br>
              <a:rPr lang="en-CA" sz="3200" b="1" dirty="0">
                <a:solidFill>
                  <a:schemeClr val="bg1"/>
                </a:solidFill>
                <a:latin typeface="Calibri" pitchFamily="34" charset="0"/>
              </a:rPr>
            </a:br>
            <a:endParaRPr lang="en-US" sz="3200" b="1" dirty="0">
              <a:solidFill>
                <a:schemeClr val="bg1"/>
              </a:solidFill>
              <a:latin typeface="Calibri" pitchFamily="34" charset="0"/>
            </a:endParaRPr>
          </a:p>
        </p:txBody>
      </p:sp>
      <p:pic>
        <p:nvPicPr>
          <p:cNvPr id="32774" name="Picture 6"/>
          <p:cNvPicPr>
            <a:picLocks noChangeAspect="1" noChangeArrowheads="1"/>
          </p:cNvPicPr>
          <p:nvPr/>
        </p:nvPicPr>
        <p:blipFill>
          <a:blip r:embed="rId3" cstate="screen"/>
          <a:srcRect/>
          <a:stretch>
            <a:fillRect/>
          </a:stretch>
        </p:blipFill>
        <p:spPr bwMode="auto">
          <a:xfrm>
            <a:off x="179388" y="2062125"/>
            <a:ext cx="6912892" cy="474824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randombar(horizontal)">
                                      <p:cBhvr>
                                        <p:cTn id="12"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547813" y="115888"/>
            <a:ext cx="6121400" cy="720725"/>
          </a:xfrm>
          <a:noFill/>
        </p:spPr>
        <p:txBody>
          <a:bodyPr/>
          <a:lstStyle/>
          <a:p>
            <a:r>
              <a:rPr lang="en-CA" sz="4100" b="1" dirty="0">
                <a:solidFill>
                  <a:schemeClr val="bg1"/>
                </a:solidFill>
                <a:latin typeface="Calibri" pitchFamily="34" charset="0"/>
              </a:rPr>
              <a:t>Dolly the Sheep</a:t>
            </a:r>
            <a:endParaRPr lang="en-US" sz="4100" b="1" dirty="0">
              <a:solidFill>
                <a:schemeClr val="bg1"/>
              </a:solidFill>
              <a:latin typeface="Calibri" pitchFamily="34" charset="0"/>
            </a:endParaRPr>
          </a:p>
        </p:txBody>
      </p:sp>
      <p:pic>
        <p:nvPicPr>
          <p:cNvPr id="43010" name="Picture 2"/>
          <p:cNvPicPr>
            <a:picLocks noChangeAspect="1" noChangeArrowheads="1"/>
          </p:cNvPicPr>
          <p:nvPr/>
        </p:nvPicPr>
        <p:blipFill>
          <a:blip r:embed="rId3" cstate="screen"/>
          <a:srcRect/>
          <a:stretch>
            <a:fillRect/>
          </a:stretch>
        </p:blipFill>
        <p:spPr bwMode="auto">
          <a:xfrm>
            <a:off x="890588" y="1152525"/>
            <a:ext cx="7362825" cy="5705475"/>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3569" y="0"/>
            <a:ext cx="6408712" cy="3645024"/>
          </a:xfrm>
          <a:noFill/>
        </p:spPr>
        <p:txBody>
          <a:bodyPr/>
          <a:lstStyle/>
          <a:p>
            <a:r>
              <a:rPr lang="en-CA" sz="4100" b="1" dirty="0">
                <a:solidFill>
                  <a:srgbClr val="FF0000"/>
                </a:solidFill>
                <a:latin typeface="Calibri" pitchFamily="34" charset="0"/>
              </a:rPr>
              <a:t>All offspring are clones </a:t>
            </a:r>
            <a:r>
              <a:rPr lang="en-CA" sz="4100" b="1" dirty="0">
                <a:solidFill>
                  <a:schemeClr val="bg1"/>
                </a:solidFill>
                <a:latin typeface="Calibri" pitchFamily="34" charset="0"/>
              </a:rPr>
              <a:t>– copies of each other and genetically identical</a:t>
            </a:r>
            <a:br>
              <a:rPr lang="en-CA" sz="4100" b="1" dirty="0">
                <a:solidFill>
                  <a:schemeClr val="bg1"/>
                </a:solidFill>
                <a:latin typeface="Calibri" pitchFamily="34" charset="0"/>
              </a:rPr>
            </a:br>
            <a:r>
              <a:rPr lang="en-CA" sz="4100" b="1" dirty="0">
                <a:solidFill>
                  <a:schemeClr val="bg1"/>
                </a:solidFill>
                <a:latin typeface="Calibri" pitchFamily="34" charset="0"/>
              </a:rPr>
              <a:t>to the parent</a:t>
            </a:r>
            <a:endParaRPr lang="en-US" sz="4100" b="1" dirty="0">
              <a:solidFill>
                <a:schemeClr val="bg1"/>
              </a:solidFill>
              <a:latin typeface="Calibri" pitchFamily="34" charset="0"/>
            </a:endParaRP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557707"/>
            <a:ext cx="3810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randombar(horizontal)">
                                      <p:cBhvr>
                                        <p:cTn id="7"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11560" y="115888"/>
            <a:ext cx="7632848" cy="1440904"/>
          </a:xfrm>
          <a:noFill/>
        </p:spPr>
        <p:txBody>
          <a:bodyPr/>
          <a:lstStyle/>
          <a:p>
            <a:pPr algn="l"/>
            <a:r>
              <a:rPr lang="en-CA" sz="3200" b="1" dirty="0">
                <a:solidFill>
                  <a:schemeClr val="bg1"/>
                </a:solidFill>
                <a:latin typeface="Calibri" pitchFamily="34" charset="0"/>
              </a:rPr>
              <a:t>Therapeutic Cloning</a:t>
            </a:r>
            <a:br>
              <a:rPr lang="en-CA" sz="3200" b="1" dirty="0">
                <a:solidFill>
                  <a:schemeClr val="bg1"/>
                </a:solidFill>
                <a:latin typeface="Calibri" pitchFamily="34" charset="0"/>
              </a:rPr>
            </a:br>
            <a:r>
              <a:rPr lang="en-CA" sz="3200" b="1" dirty="0">
                <a:solidFill>
                  <a:schemeClr val="bg1"/>
                </a:solidFill>
                <a:latin typeface="Calibri" pitchFamily="34" charset="0"/>
              </a:rPr>
              <a:t>-using stem cells to clone healthy organs or tissues such as kidneys, nerves etc.</a:t>
            </a:r>
            <a:endParaRPr lang="en-US" sz="3200" b="1" dirty="0">
              <a:solidFill>
                <a:schemeClr val="bg1"/>
              </a:solidFill>
              <a:latin typeface="Calibri" pitchFamily="34" charset="0"/>
            </a:endParaRPr>
          </a:p>
        </p:txBody>
      </p:sp>
      <p:pic>
        <p:nvPicPr>
          <p:cNvPr id="34820" name="Picture 4"/>
          <p:cNvPicPr>
            <a:picLocks noChangeAspect="1" noChangeArrowheads="1"/>
          </p:cNvPicPr>
          <p:nvPr/>
        </p:nvPicPr>
        <p:blipFill>
          <a:blip r:embed="rId3" cstate="screen"/>
          <a:srcRect/>
          <a:stretch>
            <a:fillRect/>
          </a:stretch>
        </p:blipFill>
        <p:spPr bwMode="auto">
          <a:xfrm>
            <a:off x="1907704" y="1923680"/>
            <a:ext cx="7056909" cy="445806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randombar(horizontal)">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algn="l"/>
            <a:r>
              <a:rPr lang="en-CA" b="1">
                <a:solidFill>
                  <a:schemeClr val="bg1"/>
                </a:solidFill>
                <a:latin typeface="Calibri" pitchFamily="34" charset="0"/>
              </a:rPr>
              <a:t>Myths</a:t>
            </a:r>
            <a:endParaRPr lang="en-US" b="1">
              <a:solidFill>
                <a:schemeClr val="bg1"/>
              </a:solidFill>
              <a:latin typeface="Calibri" pitchFamily="34" charset="0"/>
            </a:endParaRPr>
          </a:p>
        </p:txBody>
      </p:sp>
      <p:sp>
        <p:nvSpPr>
          <p:cNvPr id="36869" name="Rectangle 5"/>
          <p:cNvSpPr>
            <a:spLocks noGrp="1" noChangeArrowheads="1"/>
          </p:cNvSpPr>
          <p:nvPr>
            <p:ph type="body" idx="1"/>
          </p:nvPr>
        </p:nvSpPr>
        <p:spPr/>
        <p:txBody>
          <a:bodyPr/>
          <a:lstStyle/>
          <a:p>
            <a:r>
              <a:rPr lang="en-CA" b="1">
                <a:solidFill>
                  <a:schemeClr val="bg1"/>
                </a:solidFill>
                <a:latin typeface="Calibri" pitchFamily="34" charset="0"/>
              </a:rPr>
              <a:t>Nature vs. Nurture – no such thing as a perfect clone (only genetically)</a:t>
            </a:r>
          </a:p>
          <a:p>
            <a:r>
              <a:rPr lang="en-CA" b="1">
                <a:solidFill>
                  <a:schemeClr val="bg1"/>
                </a:solidFill>
                <a:latin typeface="Calibri" pitchFamily="34" charset="0"/>
              </a:rPr>
              <a:t>Cloning will not produce a present-self</a:t>
            </a:r>
            <a:endParaRPr lang="en-US" b="1">
              <a:solidFill>
                <a:schemeClr val="bg1"/>
              </a:solidFill>
              <a:latin typeface="Calibri" pitchFamily="34" charset="0"/>
            </a:endParaRPr>
          </a:p>
        </p:txBody>
      </p:sp>
      <p:pic>
        <p:nvPicPr>
          <p:cNvPr id="36870" name="Picture 6"/>
          <p:cNvPicPr>
            <a:picLocks noChangeAspect="1" noChangeArrowheads="1"/>
          </p:cNvPicPr>
          <p:nvPr/>
        </p:nvPicPr>
        <p:blipFill>
          <a:blip r:embed="rId3" cstate="screen"/>
          <a:srcRect/>
          <a:stretch>
            <a:fillRect/>
          </a:stretch>
        </p:blipFill>
        <p:spPr bwMode="auto">
          <a:xfrm>
            <a:off x="3148013" y="3860800"/>
            <a:ext cx="2847975" cy="208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20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9">
                                            <p:txEl>
                                              <p:pRg st="0" end="0"/>
                                            </p:txEl>
                                          </p:spTgt>
                                        </p:tgtEl>
                                        <p:attrNameLst>
                                          <p:attrName>style.visibility</p:attrName>
                                        </p:attrNameLst>
                                      </p:cBhvr>
                                      <p:to>
                                        <p:strVal val="visible"/>
                                      </p:to>
                                    </p:set>
                                    <p:animEffect transition="in" filter="fade">
                                      <p:cBhvr>
                                        <p:cTn id="12" dur="2000"/>
                                        <p:tgtEl>
                                          <p:spTgt spid="368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9">
                                            <p:txEl>
                                              <p:pRg st="1" end="1"/>
                                            </p:txEl>
                                          </p:spTgt>
                                        </p:tgtEl>
                                        <p:attrNameLst>
                                          <p:attrName>style.visibility</p:attrName>
                                        </p:attrNameLst>
                                      </p:cBhvr>
                                      <p:to>
                                        <p:strVal val="visible"/>
                                      </p:to>
                                    </p:set>
                                    <p:animEffect transition="in" filter="fade">
                                      <p:cBhvr>
                                        <p:cTn id="17" dur="2000"/>
                                        <p:tgtEl>
                                          <p:spTgt spid="3686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870"/>
                                        </p:tgtEl>
                                        <p:attrNameLst>
                                          <p:attrName>style.visibility</p:attrName>
                                        </p:attrNameLst>
                                      </p:cBhvr>
                                      <p:to>
                                        <p:strVal val="visible"/>
                                      </p:to>
                                    </p:set>
                                    <p:animEffect transition="in" filter="fade">
                                      <p:cBhvr>
                                        <p:cTn id="22" dur="20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Discuss the following in groups of 3 or 4</a:t>
            </a:r>
          </a:p>
        </p:txBody>
      </p:sp>
      <p:sp>
        <p:nvSpPr>
          <p:cNvPr id="3" name="Content Placeholder 2"/>
          <p:cNvSpPr>
            <a:spLocks noGrp="1"/>
          </p:cNvSpPr>
          <p:nvPr>
            <p:ph idx="1"/>
          </p:nvPr>
        </p:nvSpPr>
        <p:spPr/>
        <p:txBody>
          <a:bodyPr/>
          <a:lstStyle/>
          <a:p>
            <a:pPr marL="514350" indent="-514350">
              <a:buAutoNum type="arabicPeriod"/>
            </a:pPr>
            <a:r>
              <a:rPr lang="en-CA" dirty="0">
                <a:solidFill>
                  <a:schemeClr val="bg1"/>
                </a:solidFill>
              </a:rPr>
              <a:t>Reasons to clone</a:t>
            </a:r>
            <a:br>
              <a:rPr lang="en-CA" dirty="0">
                <a:solidFill>
                  <a:schemeClr val="bg1"/>
                </a:solidFill>
              </a:rPr>
            </a:br>
            <a:br>
              <a:rPr lang="en-CA" dirty="0">
                <a:solidFill>
                  <a:schemeClr val="bg1"/>
                </a:solidFill>
              </a:rPr>
            </a:br>
            <a:endParaRPr lang="en-CA" dirty="0">
              <a:solidFill>
                <a:schemeClr val="bg1"/>
              </a:solidFill>
            </a:endParaRPr>
          </a:p>
          <a:p>
            <a:pPr marL="514350" indent="-514350">
              <a:buAutoNum type="arabicPeriod"/>
            </a:pPr>
            <a:endParaRPr lang="en-CA" dirty="0">
              <a:solidFill>
                <a:schemeClr val="bg1"/>
              </a:solidFill>
            </a:endParaRPr>
          </a:p>
          <a:p>
            <a:pPr marL="514350" indent="-514350">
              <a:buAutoNum type="arabicPeriod"/>
            </a:pPr>
            <a:r>
              <a:rPr lang="en-CA" dirty="0">
                <a:solidFill>
                  <a:schemeClr val="bg1"/>
                </a:solidFill>
              </a:rPr>
              <a:t>Reasons against cloning</a:t>
            </a:r>
          </a:p>
        </p:txBody>
      </p:sp>
    </p:spTree>
    <p:extLst>
      <p:ext uri="{BB962C8B-B14F-4D97-AF65-F5344CB8AC3E}">
        <p14:creationId xmlns:p14="http://schemas.microsoft.com/office/powerpoint/2010/main" val="288621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Share ideas with class!</a:t>
            </a:r>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95353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a:r>
              <a:rPr lang="en-CA" b="1" dirty="0">
                <a:solidFill>
                  <a:schemeClr val="bg1"/>
                </a:solidFill>
                <a:latin typeface="Calibri" pitchFamily="34" charset="0"/>
              </a:rPr>
              <a:t>Reasons for Cloning</a:t>
            </a:r>
            <a:endParaRPr lang="en-US" b="1" dirty="0">
              <a:solidFill>
                <a:schemeClr val="bg1"/>
              </a:solidFill>
              <a:latin typeface="Calibri" pitchFamily="34" charset="0"/>
            </a:endParaRPr>
          </a:p>
        </p:txBody>
      </p:sp>
      <p:sp>
        <p:nvSpPr>
          <p:cNvPr id="39939" name="Rectangle 3"/>
          <p:cNvSpPr>
            <a:spLocks noGrp="1" noChangeArrowheads="1"/>
          </p:cNvSpPr>
          <p:nvPr>
            <p:ph type="body" idx="1"/>
          </p:nvPr>
        </p:nvSpPr>
        <p:spPr/>
        <p:txBody>
          <a:bodyPr/>
          <a:lstStyle/>
          <a:p>
            <a:r>
              <a:rPr lang="en-CA" b="1" dirty="0">
                <a:solidFill>
                  <a:schemeClr val="bg1"/>
                </a:solidFill>
                <a:latin typeface="Calibri" pitchFamily="34" charset="0"/>
              </a:rPr>
              <a:t>Stem cells – to replace damaged or missing tissues or organs</a:t>
            </a:r>
          </a:p>
          <a:p>
            <a:r>
              <a:rPr lang="en-CA" b="1" dirty="0">
                <a:solidFill>
                  <a:schemeClr val="bg1"/>
                </a:solidFill>
                <a:latin typeface="Calibri" pitchFamily="34" charset="0"/>
              </a:rPr>
              <a:t>Reviving endangered or extinct species</a:t>
            </a:r>
          </a:p>
          <a:p>
            <a:r>
              <a:rPr lang="en-CA" b="1" dirty="0">
                <a:solidFill>
                  <a:schemeClr val="bg1"/>
                </a:solidFill>
                <a:latin typeface="Calibri" pitchFamily="34" charset="0"/>
              </a:rPr>
              <a:t>Replacing the dead</a:t>
            </a:r>
          </a:p>
          <a:p>
            <a:r>
              <a:rPr lang="en-CA" b="1" dirty="0">
                <a:solidFill>
                  <a:schemeClr val="bg1"/>
                </a:solidFill>
                <a:latin typeface="Calibri" pitchFamily="34" charset="0"/>
              </a:rPr>
              <a:t>Engineering offspring</a:t>
            </a:r>
          </a:p>
          <a:p>
            <a:endParaRPr lang="en-US" b="1" dirty="0">
              <a:solidFill>
                <a:schemeClr val="bg1"/>
              </a:solidFill>
              <a:latin typeface="Calibri" pitchFamily="34" charset="0"/>
            </a:endParaRPr>
          </a:p>
        </p:txBody>
      </p:sp>
      <p:pic>
        <p:nvPicPr>
          <p:cNvPr id="39943" name="Picture 7"/>
          <p:cNvPicPr>
            <a:picLocks noChangeAspect="1" noChangeArrowheads="1"/>
          </p:cNvPicPr>
          <p:nvPr/>
        </p:nvPicPr>
        <p:blipFill>
          <a:blip r:embed="rId3" cstate="screen"/>
          <a:srcRect/>
          <a:stretch>
            <a:fillRect/>
          </a:stretch>
        </p:blipFill>
        <p:spPr bwMode="auto">
          <a:xfrm>
            <a:off x="6143636" y="3571876"/>
            <a:ext cx="2676525" cy="3095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fade">
                                      <p:cBhvr>
                                        <p:cTn id="12" dur="20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fade">
                                      <p:cBhvr>
                                        <p:cTn id="17" dur="2000"/>
                                        <p:tgtEl>
                                          <p:spTgt spid="399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fade">
                                      <p:cBhvr>
                                        <p:cTn id="22" dur="2000"/>
                                        <p:tgtEl>
                                          <p:spTgt spid="399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fade">
                                      <p:cBhvr>
                                        <p:cTn id="27" dur="2000"/>
                                        <p:tgtEl>
                                          <p:spTgt spid="399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943"/>
                                        </p:tgtEl>
                                        <p:attrNameLst>
                                          <p:attrName>style.visibility</p:attrName>
                                        </p:attrNameLst>
                                      </p:cBhvr>
                                      <p:to>
                                        <p:strVal val="visible"/>
                                      </p:to>
                                    </p:set>
                                    <p:animEffect transition="in" filter="fade">
                                      <p:cBhvr>
                                        <p:cTn id="32" dur="2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cstate="screen"/>
          <a:srcRect/>
          <a:stretch>
            <a:fillRect/>
          </a:stretch>
        </p:blipFill>
        <p:spPr bwMode="auto">
          <a:xfrm>
            <a:off x="1979613" y="908050"/>
            <a:ext cx="5184775" cy="4464050"/>
          </a:xfrm>
          <a:prstGeom prst="rect">
            <a:avLst/>
          </a:prstGeom>
          <a:ln>
            <a:noFill/>
          </a:ln>
          <a:effectLst>
            <a:softEdge rad="112500"/>
          </a:effectLst>
        </p:spPr>
      </p:pic>
      <p:sp>
        <p:nvSpPr>
          <p:cNvPr id="15365" name="Text Box 5"/>
          <p:cNvSpPr txBox="1">
            <a:spLocks noChangeArrowheads="1"/>
          </p:cNvSpPr>
          <p:nvPr/>
        </p:nvSpPr>
        <p:spPr bwMode="auto">
          <a:xfrm>
            <a:off x="2411413" y="5524500"/>
            <a:ext cx="4365625" cy="915988"/>
          </a:xfrm>
          <a:prstGeom prst="rect">
            <a:avLst/>
          </a:prstGeom>
          <a:noFill/>
          <a:ln w="9525">
            <a:noFill/>
            <a:miter lim="800000"/>
            <a:headEnd/>
            <a:tailEnd/>
          </a:ln>
          <a:effectLst/>
        </p:spPr>
        <p:txBody>
          <a:bodyPr>
            <a:spAutoFit/>
          </a:bodyPr>
          <a:lstStyle/>
          <a:p>
            <a:pPr algn="ctr"/>
            <a:r>
              <a:rPr lang="en-CA">
                <a:solidFill>
                  <a:srgbClr val="FFFFFF"/>
                </a:solidFill>
                <a:latin typeface="Calibri" pitchFamily="34" charset="0"/>
              </a:rPr>
              <a:t>Last known photograph of a Tasmanian Tiger</a:t>
            </a:r>
          </a:p>
          <a:p>
            <a:pPr algn="ctr"/>
            <a:r>
              <a:rPr lang="en-CA">
                <a:solidFill>
                  <a:srgbClr val="FFFFFF"/>
                </a:solidFill>
                <a:latin typeface="Calibri" pitchFamily="34" charset="0"/>
              </a:rPr>
              <a:t>Scientists have DNA samples – they hope to one day recreate this extinct animal</a:t>
            </a:r>
            <a:endParaRPr lang="en-US">
              <a:solidFill>
                <a:srgbClr val="FFFFFF"/>
              </a:solidFill>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a:r>
              <a:rPr lang="en-CA" b="1" dirty="0">
                <a:solidFill>
                  <a:schemeClr val="bg1"/>
                </a:solidFill>
                <a:latin typeface="Calibri" pitchFamily="34" charset="0"/>
              </a:rPr>
              <a:t>Reasons Against Cloning</a:t>
            </a:r>
            <a:endParaRPr lang="en-US" b="1" dirty="0">
              <a:solidFill>
                <a:schemeClr val="bg1"/>
              </a:solidFill>
              <a:latin typeface="Calibri" pitchFamily="34" charset="0"/>
            </a:endParaRPr>
          </a:p>
        </p:txBody>
      </p:sp>
      <p:sp>
        <p:nvSpPr>
          <p:cNvPr id="40963" name="Rectangle 3"/>
          <p:cNvSpPr>
            <a:spLocks noGrp="1" noChangeArrowheads="1"/>
          </p:cNvSpPr>
          <p:nvPr>
            <p:ph type="body" idx="1"/>
          </p:nvPr>
        </p:nvSpPr>
        <p:spPr/>
        <p:txBody>
          <a:bodyPr/>
          <a:lstStyle/>
          <a:p>
            <a:r>
              <a:rPr lang="en-CA" b="1" dirty="0">
                <a:solidFill>
                  <a:srgbClr val="FF9900"/>
                </a:solidFill>
                <a:latin typeface="Calibri" pitchFamily="34" charset="0"/>
              </a:rPr>
              <a:t>Medical</a:t>
            </a:r>
            <a:r>
              <a:rPr lang="en-CA" b="1" dirty="0">
                <a:solidFill>
                  <a:schemeClr val="bg1"/>
                </a:solidFill>
                <a:latin typeface="Calibri" pitchFamily="34" charset="0"/>
              </a:rPr>
              <a:t> - Will the clone live a healthy, normal life?</a:t>
            </a:r>
          </a:p>
          <a:p>
            <a:r>
              <a:rPr lang="en-CA" b="1" dirty="0">
                <a:solidFill>
                  <a:schemeClr val="folHlink"/>
                </a:solidFill>
                <a:latin typeface="Calibri" pitchFamily="34" charset="0"/>
              </a:rPr>
              <a:t>Ethical</a:t>
            </a:r>
            <a:r>
              <a:rPr lang="en-CA" b="1" dirty="0">
                <a:solidFill>
                  <a:schemeClr val="bg1"/>
                </a:solidFill>
                <a:latin typeface="Calibri" pitchFamily="34" charset="0"/>
              </a:rPr>
              <a:t>– is it right to play God?</a:t>
            </a:r>
          </a:p>
          <a:p>
            <a:r>
              <a:rPr lang="en-CA" b="1" dirty="0">
                <a:solidFill>
                  <a:srgbClr val="FF0066"/>
                </a:solidFill>
                <a:latin typeface="Calibri" pitchFamily="34" charset="0"/>
              </a:rPr>
              <a:t>Biological </a:t>
            </a:r>
            <a:r>
              <a:rPr lang="en-CA" b="1" dirty="0">
                <a:solidFill>
                  <a:schemeClr val="bg1"/>
                </a:solidFill>
                <a:latin typeface="Calibri" pitchFamily="34" charset="0"/>
              </a:rPr>
              <a:t>- How will engineering offspring affect our species?</a:t>
            </a:r>
          </a:p>
          <a:p>
            <a:r>
              <a:rPr lang="en-CA" b="1" dirty="0">
                <a:solidFill>
                  <a:srgbClr val="FFFF66"/>
                </a:solidFill>
                <a:latin typeface="Calibri" pitchFamily="34" charset="0"/>
              </a:rPr>
              <a:t>Legal</a:t>
            </a:r>
            <a:r>
              <a:rPr lang="en-CA" b="1" dirty="0">
                <a:solidFill>
                  <a:schemeClr val="bg1"/>
                </a:solidFill>
                <a:latin typeface="Calibri" pitchFamily="34" charset="0"/>
              </a:rPr>
              <a:t>– Who owns the clone?  Who is the parent?</a:t>
            </a:r>
          </a:p>
          <a:p>
            <a:r>
              <a:rPr lang="en-CA" b="1" dirty="0">
                <a:solidFill>
                  <a:srgbClr val="0099CC"/>
                </a:solidFill>
                <a:latin typeface="Calibri" pitchFamily="34" charset="0"/>
              </a:rPr>
              <a:t>Social</a:t>
            </a:r>
            <a:r>
              <a:rPr lang="en-CA" b="1" dirty="0">
                <a:solidFill>
                  <a:schemeClr val="bg1"/>
                </a:solidFill>
                <a:latin typeface="Calibri" pitchFamily="34" charset="0"/>
              </a:rPr>
              <a:t>– What kind of life will the child have?</a:t>
            </a:r>
          </a:p>
          <a:p>
            <a:endParaRPr lang="en-US"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fade">
                                      <p:cBhvr>
                                        <p:cTn id="12" dur="2000"/>
                                        <p:tgtEl>
                                          <p:spTgt spid="40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fade">
                                      <p:cBhvr>
                                        <p:cTn id="17" dur="2000"/>
                                        <p:tgtEl>
                                          <p:spTgt spid="409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Effect transition="in" filter="fade">
                                      <p:cBhvr>
                                        <p:cTn id="22" dur="2000"/>
                                        <p:tgtEl>
                                          <p:spTgt spid="409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3">
                                            <p:txEl>
                                              <p:pRg st="3" end="3"/>
                                            </p:txEl>
                                          </p:spTgt>
                                        </p:tgtEl>
                                        <p:attrNameLst>
                                          <p:attrName>style.visibility</p:attrName>
                                        </p:attrNameLst>
                                      </p:cBhvr>
                                      <p:to>
                                        <p:strVal val="visible"/>
                                      </p:to>
                                    </p:set>
                                    <p:animEffect transition="in" filter="fade">
                                      <p:cBhvr>
                                        <p:cTn id="27" dur="2000"/>
                                        <p:tgtEl>
                                          <p:spTgt spid="409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3">
                                            <p:txEl>
                                              <p:pRg st="4" end="4"/>
                                            </p:txEl>
                                          </p:spTgt>
                                        </p:tgtEl>
                                        <p:attrNameLst>
                                          <p:attrName>style.visibility</p:attrName>
                                        </p:attrNameLst>
                                      </p:cBhvr>
                                      <p:to>
                                        <p:strVal val="visible"/>
                                      </p:to>
                                    </p:set>
                                    <p:animEffect transition="in" filter="fade">
                                      <p:cBhvr>
                                        <p:cTn id="32" dur="20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solidFill>
                  <a:schemeClr val="bg1"/>
                </a:solidFill>
                <a:effectLst>
                  <a:outerShdw blurRad="38100" dist="38100" dir="2700000" algn="tl">
                    <a:srgbClr val="000000">
                      <a:alpha val="43137"/>
                    </a:srgbClr>
                  </a:outerShdw>
                </a:effectLst>
              </a:rPr>
              <a:t>Unit Summary</a:t>
            </a:r>
          </a:p>
        </p:txBody>
      </p:sp>
      <p:sp>
        <p:nvSpPr>
          <p:cNvPr id="5" name="Content Placeholder 4"/>
          <p:cNvSpPr>
            <a:spLocks noGrp="1"/>
          </p:cNvSpPr>
          <p:nvPr>
            <p:ph idx="1"/>
          </p:nvPr>
        </p:nvSpPr>
        <p:spPr>
          <a:xfrm>
            <a:off x="457200" y="1285860"/>
            <a:ext cx="8229600" cy="5214974"/>
          </a:xfrm>
        </p:spPr>
        <p:txBody>
          <a:bodyPr>
            <a:noAutofit/>
          </a:bodyPr>
          <a:lstStyle/>
          <a:p>
            <a:r>
              <a:rPr lang="en-CA" sz="2000" b="1" dirty="0">
                <a:solidFill>
                  <a:schemeClr val="bg1"/>
                </a:solidFill>
                <a:effectLst>
                  <a:outerShdw blurRad="38100" dist="38100" dir="2700000" algn="tl">
                    <a:srgbClr val="000000">
                      <a:alpha val="43137"/>
                    </a:srgbClr>
                  </a:outerShdw>
                </a:effectLst>
              </a:rPr>
              <a:t>Chapter 4 – The nucleus controls the functions of life.</a:t>
            </a:r>
          </a:p>
          <a:p>
            <a:pPr lvl="1">
              <a:buFont typeface="Courier New" pitchFamily="49" charset="0"/>
              <a:buChar char="o"/>
            </a:pPr>
            <a:r>
              <a:rPr lang="en-CA" sz="1600" dirty="0">
                <a:solidFill>
                  <a:srgbClr val="FFFF00"/>
                </a:solidFill>
              </a:rPr>
              <a:t>4.1  The function of the Nucleus within the Cell</a:t>
            </a:r>
          </a:p>
          <a:p>
            <a:pPr lvl="1">
              <a:buFont typeface="Courier New" pitchFamily="49" charset="0"/>
              <a:buChar char="o"/>
            </a:pPr>
            <a:r>
              <a:rPr lang="en-CA" sz="1600" dirty="0">
                <a:solidFill>
                  <a:srgbClr val="FFFF00"/>
                </a:solidFill>
              </a:rPr>
              <a:t>4.2  Mutation</a:t>
            </a:r>
          </a:p>
          <a:p>
            <a:pPr lvl="1">
              <a:buFont typeface="Courier New" pitchFamily="49" charset="0"/>
              <a:buChar char="o"/>
            </a:pPr>
            <a:endParaRPr lang="en-CA" sz="1600" dirty="0">
              <a:solidFill>
                <a:schemeClr val="bg1"/>
              </a:solidFill>
            </a:endParaRPr>
          </a:p>
          <a:p>
            <a:r>
              <a:rPr lang="en-CA" sz="2000" b="1" dirty="0">
                <a:solidFill>
                  <a:schemeClr val="bg1"/>
                </a:solidFill>
              </a:rPr>
              <a:t>Chapter 5 – Mitosis is the basis of asexual reproduction.</a:t>
            </a:r>
          </a:p>
          <a:p>
            <a:pPr lvl="1">
              <a:buFont typeface="Courier New" pitchFamily="49" charset="0"/>
              <a:buChar char="o"/>
            </a:pPr>
            <a:r>
              <a:rPr lang="en-CA" sz="1600" dirty="0">
                <a:solidFill>
                  <a:srgbClr val="FFFF00"/>
                </a:solidFill>
              </a:rPr>
              <a:t>5.1  The Cell Cycle and Mitosis</a:t>
            </a:r>
          </a:p>
          <a:p>
            <a:pPr lvl="1">
              <a:buFont typeface="Courier New" pitchFamily="49" charset="0"/>
              <a:buChar char="o"/>
            </a:pPr>
            <a:r>
              <a:rPr lang="en-CA" sz="1600" dirty="0">
                <a:solidFill>
                  <a:srgbClr val="FFFF00"/>
                </a:solidFill>
              </a:rPr>
              <a:t>5.2  Asexual Reproduction</a:t>
            </a:r>
          </a:p>
          <a:p>
            <a:pPr lvl="1">
              <a:buFont typeface="Courier New" pitchFamily="49" charset="0"/>
              <a:buChar char="o"/>
            </a:pPr>
            <a:endParaRPr lang="en-CA" sz="1600" dirty="0">
              <a:solidFill>
                <a:schemeClr val="bg1"/>
              </a:solidFill>
            </a:endParaRPr>
          </a:p>
          <a:p>
            <a:r>
              <a:rPr lang="en-CA" sz="2000" b="1" dirty="0">
                <a:solidFill>
                  <a:schemeClr val="bg1"/>
                </a:solidFill>
              </a:rPr>
              <a:t>Chapter 6 – Meiosis is the basis of sexual reproduction.</a:t>
            </a:r>
          </a:p>
          <a:p>
            <a:pPr lvl="1">
              <a:buFont typeface="Courier New" pitchFamily="49" charset="0"/>
              <a:buChar char="o"/>
            </a:pPr>
            <a:r>
              <a:rPr lang="en-CA" sz="1600" dirty="0">
                <a:solidFill>
                  <a:schemeClr val="bg1"/>
                </a:solidFill>
              </a:rPr>
              <a:t>6.1  Meiosis</a:t>
            </a:r>
          </a:p>
          <a:p>
            <a:pPr lvl="1">
              <a:buFont typeface="Courier New" pitchFamily="49" charset="0"/>
              <a:buChar char="o"/>
            </a:pPr>
            <a:r>
              <a:rPr lang="en-CA" sz="1600" dirty="0">
                <a:solidFill>
                  <a:schemeClr val="bg1"/>
                </a:solidFill>
                <a:effectLst>
                  <a:outerShdw blurRad="38100" dist="38100" dir="2700000" algn="tl">
                    <a:srgbClr val="000000">
                      <a:alpha val="43137"/>
                    </a:srgbClr>
                  </a:outerShdw>
                </a:effectLst>
              </a:rPr>
              <a:t>6.2  Sexual Reproduction</a:t>
            </a:r>
          </a:p>
          <a:p>
            <a:pPr lvl="1">
              <a:buFont typeface="Courier New" pitchFamily="49" charset="0"/>
              <a:buChar char="o"/>
            </a:pPr>
            <a:r>
              <a:rPr lang="en-CA" sz="1600" dirty="0">
                <a:solidFill>
                  <a:schemeClr val="bg1"/>
                </a:solidFill>
                <a:effectLst>
                  <a:outerShdw blurRad="38100" dist="38100" dir="2700000" algn="tl">
                    <a:srgbClr val="000000">
                      <a:alpha val="43137"/>
                    </a:srgbClr>
                  </a:outerShdw>
                </a:effectLst>
              </a:rPr>
              <a:t>6.3  Assisted Reproductive Technologies</a:t>
            </a:r>
            <a:endParaRPr lang="en-US" sz="1200"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185863" y="2214555"/>
            <a:ext cx="6915150" cy="2355866"/>
          </a:xfrm>
          <a:solidFill>
            <a:srgbClr val="FF9900"/>
          </a:solidFill>
        </p:spPr>
        <p:txBody>
          <a:bodyPr/>
          <a:lstStyle/>
          <a:p>
            <a:pPr algn="l"/>
            <a:r>
              <a:rPr lang="en-CA" sz="2900" dirty="0">
                <a:solidFill>
                  <a:schemeClr val="bg1"/>
                </a:solidFill>
                <a:latin typeface="Calibri" pitchFamily="34" charset="0"/>
              </a:rPr>
              <a:t>Do This!</a:t>
            </a:r>
            <a:br>
              <a:rPr lang="en-CA" sz="2900" dirty="0">
                <a:solidFill>
                  <a:schemeClr val="bg1"/>
                </a:solidFill>
                <a:latin typeface="Calibri" pitchFamily="34" charset="0"/>
              </a:rPr>
            </a:br>
            <a:r>
              <a:rPr lang="en-CA" sz="2900" dirty="0">
                <a:solidFill>
                  <a:schemeClr val="tx1"/>
                </a:solidFill>
                <a:latin typeface="Calibri" pitchFamily="34" charset="0"/>
              </a:rPr>
              <a:t>Key questions</a:t>
            </a:r>
            <a:br>
              <a:rPr lang="en-CA" sz="2900" dirty="0">
                <a:solidFill>
                  <a:schemeClr val="tx1"/>
                </a:solidFill>
                <a:latin typeface="Calibri" pitchFamily="34" charset="0"/>
              </a:rPr>
            </a:br>
            <a:r>
              <a:rPr lang="en-US" sz="2800" dirty="0">
                <a:latin typeface="Calibri" pitchFamily="34" charset="0"/>
              </a:rPr>
              <a:t>Workbook 5.2</a:t>
            </a:r>
            <a:br>
              <a:rPr lang="en-US" sz="2800" dirty="0">
                <a:latin typeface="Calibri" pitchFamily="34" charset="0"/>
              </a:rPr>
            </a:br>
            <a:br>
              <a:rPr lang="en-US" sz="2800" dirty="0">
                <a:latin typeface="Calibri" pitchFamily="34" charset="0"/>
              </a:rPr>
            </a:br>
            <a:r>
              <a:rPr lang="en-US" sz="2800" dirty="0">
                <a:latin typeface="Calibri" pitchFamily="34" charset="0"/>
                <a:hlinkClick r:id="rId3"/>
              </a:rPr>
              <a:t>In-class Quiz</a:t>
            </a:r>
            <a:endParaRPr lang="en-US"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692275" y="2276475"/>
            <a:ext cx="5903913" cy="2305050"/>
          </a:xfrm>
          <a:solidFill>
            <a:srgbClr val="FF9900"/>
          </a:solidFill>
        </p:spPr>
        <p:txBody>
          <a:bodyPr/>
          <a:lstStyle/>
          <a:p>
            <a:pPr algn="l"/>
            <a:r>
              <a:rPr lang="en-CA" sz="3300">
                <a:solidFill>
                  <a:schemeClr val="bg1"/>
                </a:solidFill>
                <a:latin typeface="Calibri" pitchFamily="34" charset="0"/>
              </a:rPr>
              <a:t>Do This!</a:t>
            </a:r>
            <a:br>
              <a:rPr lang="en-CA" sz="3300">
                <a:solidFill>
                  <a:schemeClr val="bg1"/>
                </a:solidFill>
                <a:latin typeface="Calibri" pitchFamily="34" charset="0"/>
              </a:rPr>
            </a:br>
            <a:r>
              <a:rPr lang="en-US" sz="2800" b="1">
                <a:latin typeface="Calibri" pitchFamily="34" charset="0"/>
              </a:rPr>
              <a:t>With the person beside you, make a 2 column list of the “Pros” and “Cons” of asexual reproduction [5 min].</a:t>
            </a:r>
            <a:endParaRPr lang="en-US" sz="480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428604"/>
            <a:ext cx="2505814" cy="584775"/>
          </a:xfrm>
          <a:prstGeom prst="rect">
            <a:avLst/>
          </a:prstGeom>
          <a:noFill/>
        </p:spPr>
        <p:txBody>
          <a:bodyPr wrap="none" rtlCol="0">
            <a:spAutoFit/>
          </a:bodyPr>
          <a:lstStyle/>
          <a:p>
            <a:r>
              <a:rPr lang="en-CA" sz="3200" b="1" dirty="0">
                <a:solidFill>
                  <a:schemeClr val="bg1"/>
                </a:solidFill>
                <a:effectLst>
                  <a:outerShdw blurRad="38100" dist="38100" dir="2700000" algn="tl">
                    <a:srgbClr val="000000">
                      <a:alpha val="43137"/>
                    </a:srgbClr>
                  </a:outerShdw>
                </a:effectLst>
              </a:rPr>
              <a:t>Advantages</a:t>
            </a:r>
            <a:endParaRPr lang="en-US" sz="3200" b="1"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lstStyle/>
          <a:p>
            <a:r>
              <a:rPr lang="en-CA" dirty="0">
                <a:solidFill>
                  <a:schemeClr val="bg1"/>
                </a:solidFill>
                <a:latin typeface="Calibri" pitchFamily="34" charset="0"/>
              </a:rPr>
              <a:t>No mate needed</a:t>
            </a:r>
          </a:p>
          <a:p>
            <a:r>
              <a:rPr lang="en-CA" dirty="0">
                <a:solidFill>
                  <a:schemeClr val="bg1"/>
                </a:solidFill>
                <a:latin typeface="Calibri" pitchFamily="34" charset="0"/>
              </a:rPr>
              <a:t>Less effort (mating rituals not needed)</a:t>
            </a:r>
          </a:p>
          <a:p>
            <a:r>
              <a:rPr lang="en-CA" dirty="0">
                <a:solidFill>
                  <a:schemeClr val="bg1"/>
                </a:solidFill>
                <a:latin typeface="Calibri" pitchFamily="34" charset="0"/>
              </a:rPr>
              <a:t>Less energy spent on reproduction</a:t>
            </a:r>
          </a:p>
          <a:p>
            <a:r>
              <a:rPr lang="en-CA" dirty="0">
                <a:solidFill>
                  <a:schemeClr val="bg1"/>
                </a:solidFill>
                <a:latin typeface="Calibri" pitchFamily="34" charset="0"/>
              </a:rPr>
              <a:t>100% of DNA passed on to offspring</a:t>
            </a:r>
          </a:p>
          <a:p>
            <a:r>
              <a:rPr lang="en-CA" dirty="0">
                <a:solidFill>
                  <a:schemeClr val="bg1"/>
                </a:solidFill>
                <a:latin typeface="Calibri" pitchFamily="34" charset="0"/>
              </a:rPr>
              <a:t>Large numbers of offspring can be produced quickly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428604"/>
            <a:ext cx="3074881" cy="584775"/>
          </a:xfrm>
          <a:prstGeom prst="rect">
            <a:avLst/>
          </a:prstGeom>
          <a:noFill/>
        </p:spPr>
        <p:txBody>
          <a:bodyPr wrap="none" rtlCol="0">
            <a:spAutoFit/>
          </a:bodyPr>
          <a:lstStyle/>
          <a:p>
            <a:r>
              <a:rPr lang="en-CA" sz="3200" b="1" dirty="0">
                <a:solidFill>
                  <a:schemeClr val="bg1"/>
                </a:solidFill>
                <a:effectLst>
                  <a:outerShdw blurRad="38100" dist="38100" dir="2700000" algn="tl">
                    <a:srgbClr val="000000">
                      <a:alpha val="43137"/>
                    </a:srgbClr>
                  </a:outerShdw>
                </a:effectLst>
              </a:rPr>
              <a:t>Disadvantages</a:t>
            </a:r>
            <a:endParaRPr lang="en-US" sz="3200" b="1"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lstStyle/>
          <a:p>
            <a:r>
              <a:rPr lang="en-CA" dirty="0">
                <a:solidFill>
                  <a:schemeClr val="bg1"/>
                </a:solidFill>
                <a:latin typeface="Calibri" pitchFamily="34" charset="0"/>
              </a:rPr>
              <a:t>No variation in offspring</a:t>
            </a:r>
          </a:p>
          <a:p>
            <a:pPr lvl="1"/>
            <a:r>
              <a:rPr lang="en-CA" dirty="0">
                <a:solidFill>
                  <a:schemeClr val="bg1"/>
                </a:solidFill>
                <a:latin typeface="Calibri" pitchFamily="34" charset="0"/>
              </a:rPr>
              <a:t>If all offspring are genetic clones of their parents then any change in the environment that is harmful to the parent will also be harmful to the offspring</a:t>
            </a:r>
          </a:p>
          <a:p>
            <a:pPr marL="0" indent="0">
              <a:buNone/>
            </a:pPr>
            <a:r>
              <a:rPr lang="en-CA" dirty="0">
                <a:solidFill>
                  <a:schemeClr val="bg1"/>
                </a:solidFill>
                <a:latin typeface="Calibri" pitchFamily="34" charset="0"/>
              </a:rPr>
              <a:t>     </a:t>
            </a:r>
            <a:r>
              <a:rPr lang="en-CA" sz="2800" dirty="0" err="1">
                <a:solidFill>
                  <a:schemeClr val="bg1"/>
                </a:solidFill>
                <a:latin typeface="Calibri" pitchFamily="34" charset="0"/>
              </a:rPr>
              <a:t>Eg</a:t>
            </a:r>
            <a:r>
              <a:rPr lang="en-CA" sz="2800" dirty="0">
                <a:solidFill>
                  <a:schemeClr val="bg1"/>
                </a:solidFill>
                <a:latin typeface="Calibri" pitchFamily="34" charset="0"/>
              </a:rPr>
              <a:t>.  The effect of an antibiotic on bacteria</a:t>
            </a:r>
          </a:p>
          <a:p>
            <a:r>
              <a:rPr lang="en-CA" dirty="0">
                <a:solidFill>
                  <a:schemeClr val="bg1"/>
                </a:solidFill>
                <a:latin typeface="Calibri" pitchFamily="34" charset="0"/>
              </a:rPr>
              <a:t>Too many offspring produced  close together must compete for food and space</a:t>
            </a:r>
          </a:p>
          <a:p>
            <a:endParaRPr lang="en-CA"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332656"/>
            <a:ext cx="8229600" cy="5793507"/>
          </a:xfrm>
        </p:spPr>
        <p:txBody>
          <a:bodyPr/>
          <a:lstStyle/>
          <a:p>
            <a:r>
              <a:rPr lang="en-CA" dirty="0">
                <a:solidFill>
                  <a:srgbClr val="FF0000"/>
                </a:solidFill>
              </a:rPr>
              <a:t>What type of cells reproduce asexually?</a:t>
            </a:r>
          </a:p>
          <a:p>
            <a:pPr lvl="1"/>
            <a:r>
              <a:rPr lang="en-CA" dirty="0">
                <a:solidFill>
                  <a:schemeClr val="bg1"/>
                </a:solidFill>
              </a:rPr>
              <a:t>Somatic cells in the body such as skin, hair or muscle cells</a:t>
            </a:r>
          </a:p>
          <a:p>
            <a:pPr lvl="1"/>
            <a:r>
              <a:rPr lang="en-CA" dirty="0">
                <a:solidFill>
                  <a:schemeClr val="bg1"/>
                </a:solidFill>
              </a:rPr>
              <a:t>Plant cells so can plant can grow</a:t>
            </a:r>
          </a:p>
          <a:p>
            <a:pPr>
              <a:buFont typeface="Arial" pitchFamily="34" charset="0"/>
              <a:buChar char="•"/>
            </a:pPr>
            <a:r>
              <a:rPr lang="en-CA" dirty="0">
                <a:solidFill>
                  <a:srgbClr val="FF0000"/>
                </a:solidFill>
              </a:rPr>
              <a:t>What type of organisms reproduce asexually? </a:t>
            </a:r>
          </a:p>
          <a:p>
            <a:pPr lvl="1"/>
            <a:r>
              <a:rPr lang="en-CA" dirty="0">
                <a:solidFill>
                  <a:schemeClr val="bg1"/>
                </a:solidFill>
              </a:rPr>
              <a:t>Many unicellular organisms such as bacteria, amoeba and yeast</a:t>
            </a:r>
          </a:p>
          <a:p>
            <a:pPr lvl="1"/>
            <a:r>
              <a:rPr lang="en-CA" dirty="0">
                <a:solidFill>
                  <a:schemeClr val="bg1"/>
                </a:solidFill>
              </a:rPr>
              <a:t>Some plants</a:t>
            </a:r>
          </a:p>
          <a:p>
            <a:pPr lvl="1"/>
            <a:r>
              <a:rPr lang="en-CA" dirty="0">
                <a:solidFill>
                  <a:schemeClr val="bg1"/>
                </a:solidFill>
              </a:rPr>
              <a:t>Fungi</a:t>
            </a:r>
          </a:p>
          <a:p>
            <a:pPr lvl="1"/>
            <a:r>
              <a:rPr lang="en-CA" dirty="0">
                <a:solidFill>
                  <a:schemeClr val="bg1"/>
                </a:solidFill>
              </a:rPr>
              <a:t>Hydra</a:t>
            </a:r>
          </a:p>
          <a:p>
            <a:pPr lvl="1"/>
            <a:endParaRPr lang="en-CA" dirty="0">
              <a:solidFill>
                <a:schemeClr val="bg1"/>
              </a:solidFill>
            </a:endParaRPr>
          </a:p>
        </p:txBody>
      </p:sp>
    </p:spTree>
    <p:extLst>
      <p:ext uri="{BB962C8B-B14F-4D97-AF65-F5344CB8AC3E}">
        <p14:creationId xmlns:p14="http://schemas.microsoft.com/office/powerpoint/2010/main" val="57599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411413" y="2206625"/>
            <a:ext cx="4105275" cy="1870075"/>
          </a:xfrm>
          <a:noFill/>
        </p:spPr>
        <p:txBody>
          <a:bodyPr/>
          <a:lstStyle/>
          <a:p>
            <a:r>
              <a:rPr lang="en-CA" sz="4100" b="1">
                <a:solidFill>
                  <a:schemeClr val="bg1"/>
                </a:solidFill>
                <a:latin typeface="Calibri" pitchFamily="34" charset="0"/>
              </a:rPr>
              <a:t>Types of Asexual Reproduction</a:t>
            </a:r>
            <a:endParaRPr lang="en-US" sz="4100" b="1">
              <a:solidFill>
                <a:schemeClr val="bg1"/>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457200" y="274638"/>
            <a:ext cx="8229600" cy="706090"/>
          </a:xfrm>
        </p:spPr>
        <p:txBody>
          <a:bodyPr/>
          <a:lstStyle/>
          <a:p>
            <a:r>
              <a:rPr lang="en-CA" sz="4100" b="1" dirty="0">
                <a:solidFill>
                  <a:schemeClr val="bg1"/>
                </a:solidFill>
                <a:latin typeface="Calibri" pitchFamily="34" charset="0"/>
              </a:rPr>
              <a:t>Binary Fission</a:t>
            </a:r>
            <a:endParaRPr lang="en-US" sz="4100" b="1" dirty="0">
              <a:solidFill>
                <a:schemeClr val="bg1"/>
              </a:solidFill>
              <a:latin typeface="Calibri" pitchFamily="34" charset="0"/>
            </a:endParaRPr>
          </a:p>
        </p:txBody>
      </p:sp>
      <p:sp>
        <p:nvSpPr>
          <p:cNvPr id="21509" name="Rectangle 5"/>
          <p:cNvSpPr>
            <a:spLocks noGrp="1" noChangeArrowheads="1"/>
          </p:cNvSpPr>
          <p:nvPr>
            <p:ph type="body" sz="half" idx="1"/>
          </p:nvPr>
        </p:nvSpPr>
        <p:spPr>
          <a:xfrm>
            <a:off x="395536" y="1052736"/>
            <a:ext cx="4038600" cy="4525963"/>
          </a:xfrm>
        </p:spPr>
        <p:txBody>
          <a:bodyPr/>
          <a:lstStyle/>
          <a:p>
            <a:r>
              <a:rPr lang="en-CA" dirty="0">
                <a:solidFill>
                  <a:schemeClr val="bg1"/>
                </a:solidFill>
                <a:latin typeface="Calibri" pitchFamily="34" charset="0"/>
              </a:rPr>
              <a:t>Replication of DNA</a:t>
            </a:r>
          </a:p>
          <a:p>
            <a:r>
              <a:rPr lang="en-CA" dirty="0">
                <a:solidFill>
                  <a:schemeClr val="bg1"/>
                </a:solidFill>
                <a:latin typeface="Calibri" pitchFamily="34" charset="0"/>
              </a:rPr>
              <a:t>Mitosis may occur</a:t>
            </a:r>
          </a:p>
          <a:p>
            <a:r>
              <a:rPr lang="en-CA" dirty="0">
                <a:solidFill>
                  <a:schemeClr val="bg1"/>
                </a:solidFill>
                <a:latin typeface="Calibri" pitchFamily="34" charset="0"/>
              </a:rPr>
              <a:t>Cell divides into two parts</a:t>
            </a:r>
          </a:p>
          <a:p>
            <a:endParaRPr lang="en-US" dirty="0">
              <a:solidFill>
                <a:schemeClr val="bg1"/>
              </a:solidFill>
              <a:latin typeface="Calibri" pitchFamily="34" charset="0"/>
            </a:endParaRPr>
          </a:p>
        </p:txBody>
      </p:sp>
      <p:sp>
        <p:nvSpPr>
          <p:cNvPr id="21510" name="Rectangle 6"/>
          <p:cNvSpPr>
            <a:spLocks noGrp="1" noChangeArrowheads="1"/>
          </p:cNvSpPr>
          <p:nvPr>
            <p:ph type="body" sz="half" idx="2"/>
          </p:nvPr>
        </p:nvSpPr>
        <p:spPr>
          <a:xfrm>
            <a:off x="4647289" y="1052736"/>
            <a:ext cx="4495800" cy="4525963"/>
          </a:xfrm>
        </p:spPr>
        <p:txBody>
          <a:bodyPr/>
          <a:lstStyle/>
          <a:p>
            <a:r>
              <a:rPr lang="en-CA" dirty="0">
                <a:solidFill>
                  <a:schemeClr val="bg1"/>
                </a:solidFill>
                <a:latin typeface="Calibri" pitchFamily="34" charset="0"/>
              </a:rPr>
              <a:t>Eg. Amoeba, some bacteria (streptococcus), </a:t>
            </a:r>
            <a:r>
              <a:rPr lang="en-CA" dirty="0" err="1">
                <a:solidFill>
                  <a:schemeClr val="bg1"/>
                </a:solidFill>
                <a:latin typeface="Calibri" pitchFamily="34" charset="0"/>
              </a:rPr>
              <a:t>dinoflagellates</a:t>
            </a:r>
            <a:r>
              <a:rPr lang="en-CA" dirty="0">
                <a:solidFill>
                  <a:schemeClr val="bg1"/>
                </a:solidFill>
                <a:latin typeface="Calibri" pitchFamily="34" charset="0"/>
              </a:rPr>
              <a:t>  (algae that cause red tide)</a:t>
            </a:r>
          </a:p>
        </p:txBody>
      </p:sp>
      <p:pic>
        <p:nvPicPr>
          <p:cNvPr id="44035" name="Picture 3" descr="http://sharepoint.niles-hs.k12.il.us/north/lismck/Wiki%20Picture%20Library/binary%20fi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00" y="3068960"/>
            <a:ext cx="4653807" cy="34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randombar(horizontal)">
                                      <p:cBhvr>
                                        <p:cTn id="7" dur="5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xEl>
                                              <p:pRg st="0" end="0"/>
                                            </p:txEl>
                                          </p:spTgt>
                                        </p:tgtEl>
                                        <p:attrNameLst>
                                          <p:attrName>style.visibility</p:attrName>
                                        </p:attrNameLst>
                                      </p:cBhvr>
                                      <p:to>
                                        <p:strVal val="visible"/>
                                      </p:to>
                                    </p:set>
                                    <p:animEffect transition="in" filter="fade">
                                      <p:cBhvr>
                                        <p:cTn id="12" dur="500"/>
                                        <p:tgtEl>
                                          <p:spTgt spid="215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9">
                                            <p:txEl>
                                              <p:pRg st="1" end="1"/>
                                            </p:txEl>
                                          </p:spTgt>
                                        </p:tgtEl>
                                        <p:attrNameLst>
                                          <p:attrName>style.visibility</p:attrName>
                                        </p:attrNameLst>
                                      </p:cBhvr>
                                      <p:to>
                                        <p:strVal val="visible"/>
                                      </p:to>
                                    </p:set>
                                    <p:animEffect transition="in" filter="fade">
                                      <p:cBhvr>
                                        <p:cTn id="17" dur="500"/>
                                        <p:tgtEl>
                                          <p:spTgt spid="215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9">
                                            <p:txEl>
                                              <p:pRg st="2" end="2"/>
                                            </p:txEl>
                                          </p:spTgt>
                                        </p:tgtEl>
                                        <p:attrNameLst>
                                          <p:attrName>style.visibility</p:attrName>
                                        </p:attrNameLst>
                                      </p:cBhvr>
                                      <p:to>
                                        <p:strVal val="visible"/>
                                      </p:to>
                                    </p:set>
                                    <p:animEffect transition="in" filter="fade">
                                      <p:cBhvr>
                                        <p:cTn id="22" dur="500"/>
                                        <p:tgtEl>
                                          <p:spTgt spid="2150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10">
                                            <p:txEl>
                                              <p:pRg st="0" end="0"/>
                                            </p:txEl>
                                          </p:spTgt>
                                        </p:tgtEl>
                                        <p:attrNameLst>
                                          <p:attrName>style.visibility</p:attrName>
                                        </p:attrNameLst>
                                      </p:cBhvr>
                                      <p:to>
                                        <p:strVal val="visible"/>
                                      </p:to>
                                    </p:set>
                                    <p:animEffect transition="in" filter="fade">
                                      <p:cBhvr>
                                        <p:cTn id="27" dur="500"/>
                                        <p:tgtEl>
                                          <p:spTgt spid="215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P spid="215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CA" sz="4100" b="1" dirty="0">
                <a:solidFill>
                  <a:schemeClr val="bg1"/>
                </a:solidFill>
                <a:latin typeface="Calibri" pitchFamily="34" charset="0"/>
              </a:rPr>
              <a:t>Budding</a:t>
            </a:r>
            <a:endParaRPr lang="en-US" sz="4100" b="1" dirty="0">
              <a:solidFill>
                <a:schemeClr val="bg1"/>
              </a:solidFill>
              <a:latin typeface="Calibri" pitchFamily="34" charset="0"/>
            </a:endParaRPr>
          </a:p>
        </p:txBody>
      </p:sp>
      <p:sp>
        <p:nvSpPr>
          <p:cNvPr id="25603" name="Rectangle 3"/>
          <p:cNvSpPr>
            <a:spLocks noGrp="1" noChangeArrowheads="1"/>
          </p:cNvSpPr>
          <p:nvPr>
            <p:ph type="body" sz="half" idx="1"/>
          </p:nvPr>
        </p:nvSpPr>
        <p:spPr>
          <a:xfrm>
            <a:off x="467544" y="1278993"/>
            <a:ext cx="4320480" cy="4525963"/>
          </a:xfrm>
        </p:spPr>
        <p:txBody>
          <a:bodyPr/>
          <a:lstStyle/>
          <a:p>
            <a:r>
              <a:rPr lang="en-CA" dirty="0">
                <a:solidFill>
                  <a:schemeClr val="bg1"/>
                </a:solidFill>
                <a:latin typeface="Calibri" pitchFamily="34" charset="0"/>
              </a:rPr>
              <a:t>Occurs in some simple multicellular organisms</a:t>
            </a:r>
          </a:p>
          <a:p>
            <a:r>
              <a:rPr lang="en-CA" dirty="0">
                <a:solidFill>
                  <a:schemeClr val="bg1"/>
                </a:solidFill>
                <a:latin typeface="Calibri" pitchFamily="34" charset="0"/>
              </a:rPr>
              <a:t>Areas of organism undergo mitosis (repeated cell division)</a:t>
            </a:r>
          </a:p>
          <a:p>
            <a:r>
              <a:rPr lang="en-CA" dirty="0">
                <a:solidFill>
                  <a:schemeClr val="bg1"/>
                </a:solidFill>
                <a:latin typeface="Calibri" pitchFamily="34" charset="0"/>
              </a:rPr>
              <a:t>A bud develops that may or may not detach and move somewhere else</a:t>
            </a:r>
          </a:p>
          <a:p>
            <a:r>
              <a:rPr lang="en-CA" dirty="0">
                <a:solidFill>
                  <a:schemeClr val="bg1"/>
                </a:solidFill>
                <a:latin typeface="Calibri" pitchFamily="34" charset="0"/>
              </a:rPr>
              <a:t>The bud can develop into an identical organism</a:t>
            </a:r>
          </a:p>
          <a:p>
            <a:endParaRPr lang="en-US" dirty="0">
              <a:solidFill>
                <a:schemeClr val="bg1"/>
              </a:solidFill>
              <a:latin typeface="Calibri" pitchFamily="34" charset="0"/>
            </a:endParaRPr>
          </a:p>
        </p:txBody>
      </p:sp>
      <p:sp>
        <p:nvSpPr>
          <p:cNvPr id="25604" name="Rectangle 4"/>
          <p:cNvSpPr>
            <a:spLocks noGrp="1" noChangeArrowheads="1"/>
          </p:cNvSpPr>
          <p:nvPr>
            <p:ph type="body" sz="half" idx="2"/>
          </p:nvPr>
        </p:nvSpPr>
        <p:spPr/>
        <p:txBody>
          <a:bodyPr/>
          <a:lstStyle/>
          <a:p>
            <a:r>
              <a:rPr lang="en-CA" dirty="0" err="1">
                <a:solidFill>
                  <a:schemeClr val="bg1"/>
                </a:solidFill>
                <a:latin typeface="Calibri" pitchFamily="34" charset="0"/>
              </a:rPr>
              <a:t>Eg</a:t>
            </a:r>
            <a:r>
              <a:rPr lang="en-CA" dirty="0">
                <a:solidFill>
                  <a:schemeClr val="bg1"/>
                </a:solidFill>
                <a:latin typeface="Calibri" pitchFamily="34" charset="0"/>
              </a:rPr>
              <a:t>. Sponges</a:t>
            </a:r>
          </a:p>
          <a:p>
            <a:r>
              <a:rPr lang="en-CA" dirty="0" err="1">
                <a:solidFill>
                  <a:schemeClr val="bg1"/>
                </a:solidFill>
                <a:latin typeface="Calibri" pitchFamily="34" charset="0"/>
              </a:rPr>
              <a:t>Eg</a:t>
            </a:r>
            <a:r>
              <a:rPr lang="en-CA" dirty="0">
                <a:solidFill>
                  <a:schemeClr val="bg1"/>
                </a:solidFill>
                <a:latin typeface="Calibri" pitchFamily="34" charset="0"/>
              </a:rPr>
              <a:t>. Yeast</a:t>
            </a:r>
          </a:p>
          <a:p>
            <a:r>
              <a:rPr lang="en-CA" dirty="0" err="1">
                <a:solidFill>
                  <a:schemeClr val="bg1"/>
                </a:solidFill>
                <a:latin typeface="Calibri" pitchFamily="34" charset="0"/>
              </a:rPr>
              <a:t>Eg</a:t>
            </a:r>
            <a:r>
              <a:rPr lang="en-CA" dirty="0">
                <a:solidFill>
                  <a:schemeClr val="bg1"/>
                </a:solidFill>
                <a:latin typeface="Calibri" pitchFamily="34" charset="0"/>
              </a:rPr>
              <a:t>. Hydra</a:t>
            </a:r>
            <a:endParaRPr lang="en-US" dirty="0">
              <a:solidFill>
                <a:schemeClr val="bg1"/>
              </a:solidFill>
              <a:latin typeface="Calibri" pitchFamily="34" charset="0"/>
            </a:endParaRPr>
          </a:p>
        </p:txBody>
      </p:sp>
      <p:pic>
        <p:nvPicPr>
          <p:cNvPr id="25607" name="Picture 7"/>
          <p:cNvPicPr>
            <a:picLocks noChangeAspect="1" noChangeArrowheads="1"/>
          </p:cNvPicPr>
          <p:nvPr/>
        </p:nvPicPr>
        <p:blipFill>
          <a:blip r:embed="rId3" cstate="screen"/>
          <a:srcRect/>
          <a:stretch>
            <a:fillRect/>
          </a:stretch>
        </p:blipFill>
        <p:spPr bwMode="auto">
          <a:xfrm>
            <a:off x="5428012" y="3789040"/>
            <a:ext cx="3241326" cy="1644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8" name="Text Box 8"/>
          <p:cNvSpPr txBox="1">
            <a:spLocks noChangeArrowheads="1"/>
          </p:cNvSpPr>
          <p:nvPr/>
        </p:nvSpPr>
        <p:spPr bwMode="auto">
          <a:xfrm>
            <a:off x="4932363" y="5589588"/>
            <a:ext cx="3671887" cy="366712"/>
          </a:xfrm>
          <a:prstGeom prst="rect">
            <a:avLst/>
          </a:prstGeom>
          <a:noFill/>
          <a:ln w="9525">
            <a:noFill/>
            <a:miter lim="800000"/>
            <a:headEnd/>
            <a:tailEnd/>
          </a:ln>
          <a:effectLst/>
        </p:spPr>
        <p:txBody>
          <a:bodyPr>
            <a:spAutoFit/>
          </a:bodyPr>
          <a:lstStyle/>
          <a:p>
            <a:pPr algn="ctr"/>
            <a:r>
              <a:rPr lang="en-CA">
                <a:solidFill>
                  <a:schemeClr val="bg1"/>
                </a:solidFill>
                <a:latin typeface="Calibri" pitchFamily="34" charset="0"/>
              </a:rPr>
              <a:t>A budding hydra</a:t>
            </a:r>
            <a:endParaRPr lang="en-US">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4">
                                            <p:txEl>
                                              <p:pRg st="0" end="0"/>
                                            </p:txEl>
                                          </p:spTgt>
                                        </p:tgtEl>
                                        <p:attrNameLst>
                                          <p:attrName>style.visibility</p:attrName>
                                        </p:attrNameLst>
                                      </p:cBhvr>
                                      <p:to>
                                        <p:strVal val="visible"/>
                                      </p:to>
                                    </p:set>
                                    <p:animEffect transition="in" filter="fade">
                                      <p:cBhvr>
                                        <p:cTn id="27" dur="500"/>
                                        <p:tgtEl>
                                          <p:spTgt spid="2560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04">
                                            <p:txEl>
                                              <p:pRg st="1" end="1"/>
                                            </p:txEl>
                                          </p:spTgt>
                                        </p:tgtEl>
                                        <p:attrNameLst>
                                          <p:attrName>style.visibility</p:attrName>
                                        </p:attrNameLst>
                                      </p:cBhvr>
                                      <p:to>
                                        <p:strVal val="visible"/>
                                      </p:to>
                                    </p:set>
                                    <p:animEffect transition="in" filter="fade">
                                      <p:cBhvr>
                                        <p:cTn id="32" dur="500"/>
                                        <p:tgtEl>
                                          <p:spTgt spid="2560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604">
                                            <p:txEl>
                                              <p:pRg st="2" end="2"/>
                                            </p:txEl>
                                          </p:spTgt>
                                        </p:tgtEl>
                                        <p:attrNameLst>
                                          <p:attrName>style.visibility</p:attrName>
                                        </p:attrNameLst>
                                      </p:cBhvr>
                                      <p:to>
                                        <p:strVal val="visible"/>
                                      </p:to>
                                    </p:set>
                                    <p:animEffect transition="in" filter="fade">
                                      <p:cBhvr>
                                        <p:cTn id="37" dur="500"/>
                                        <p:tgtEl>
                                          <p:spTgt spid="25604">
                                            <p:txEl>
                                              <p:pRg st="2" end="2"/>
                                            </p:txEl>
                                          </p:spTgt>
                                        </p:tgtEl>
                                      </p:cBhvr>
                                    </p:animEffect>
                                  </p:childTnLst>
                                </p:cTn>
                              </p:par>
                              <p:par>
                                <p:cTn id="38" presetID="1" presetClass="entr" presetSubtype="0" fill="hold" nodeType="withEffect">
                                  <p:stCondLst>
                                    <p:cond delay="0"/>
                                  </p:stCondLst>
                                  <p:childTnLst>
                                    <p:set>
                                      <p:cBhvr>
                                        <p:cTn id="39" dur="1" fill="hold">
                                          <p:stCondLst>
                                            <p:cond delay="0"/>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4"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2D050"/>
      </a:hlink>
      <a:folHlink>
        <a:srgbClr val="D7E3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618</TotalTime>
  <Words>993</Words>
  <Application>Microsoft Office PowerPoint</Application>
  <PresentationFormat>On-screen Show (4:3)</PresentationFormat>
  <Paragraphs>138</Paragraphs>
  <Slides>28</Slides>
  <Notes>24</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28</vt:i4>
      </vt:variant>
    </vt:vector>
  </HeadingPairs>
  <TitlesOfParts>
    <vt:vector size="45" baseType="lpstr">
      <vt:lpstr>Arial</vt:lpstr>
      <vt:lpstr>Calibri</vt:lpstr>
      <vt:lpstr>Courier New</vt:lpstr>
      <vt:lpstr>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13_Default Design</vt:lpstr>
      <vt:lpstr>Office Theme</vt:lpstr>
      <vt:lpstr>15_Default Design</vt:lpstr>
      <vt:lpstr>Asexual Reproduction</vt:lpstr>
      <vt:lpstr>All offspring are clones – copies of each other and genetically identical to the parent</vt:lpstr>
      <vt:lpstr>Do This! With the person beside you, make a 2 column list of the “Pros” and “Cons” of asexual reproduction [5 min].</vt:lpstr>
      <vt:lpstr>PowerPoint Presentation</vt:lpstr>
      <vt:lpstr>PowerPoint Presentation</vt:lpstr>
      <vt:lpstr>PowerPoint Presentation</vt:lpstr>
      <vt:lpstr>Types of Asexual Reproduction</vt:lpstr>
      <vt:lpstr>Binary Fission</vt:lpstr>
      <vt:lpstr>Budding</vt:lpstr>
      <vt:lpstr>Fragmentation</vt:lpstr>
      <vt:lpstr>Spore Formation</vt:lpstr>
      <vt:lpstr>Vegetative Reproduction</vt:lpstr>
      <vt:lpstr>Vegetative Reproduction and Agriculture</vt:lpstr>
      <vt:lpstr>Cutting</vt:lpstr>
      <vt:lpstr>Grafting</vt:lpstr>
      <vt:lpstr>ASEXUAL ROLE PLAY</vt:lpstr>
      <vt:lpstr>Human-assisted Cloning</vt:lpstr>
      <vt:lpstr> Reproductive Cloning - to produce a genetic duplicate of an existing organism with desirable traits </vt:lpstr>
      <vt:lpstr>Dolly the Sheep</vt:lpstr>
      <vt:lpstr>Therapeutic Cloning -using stem cells to clone healthy organs or tissues such as kidneys, nerves etc.</vt:lpstr>
      <vt:lpstr>Myths</vt:lpstr>
      <vt:lpstr>Discuss the following in groups of 3 or 4</vt:lpstr>
      <vt:lpstr>Share ideas with class!</vt:lpstr>
      <vt:lpstr>Reasons for Cloning</vt:lpstr>
      <vt:lpstr>PowerPoint Presentation</vt:lpstr>
      <vt:lpstr>Reasons Against Cloning</vt:lpstr>
      <vt:lpstr>Unit Summary</vt:lpstr>
      <vt:lpstr>Do This! Key questions Workbook 5.2  In-class Quiz</vt:lpstr>
    </vt:vector>
  </TitlesOfParts>
  <Company>Delta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dc:title>
  <dc:creator>DSD37</dc:creator>
  <cp:lastModifiedBy>Sharon Harnik</cp:lastModifiedBy>
  <cp:revision>72</cp:revision>
  <dcterms:created xsi:type="dcterms:W3CDTF">2008-01-29T17:16:58Z</dcterms:created>
  <dcterms:modified xsi:type="dcterms:W3CDTF">2023-05-23T00:28:20Z</dcterms:modified>
</cp:coreProperties>
</file>