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5"/>
  </p:notesMasterIdLst>
  <p:sldIdLst>
    <p:sldId id="256" r:id="rId2"/>
    <p:sldId id="283" r:id="rId3"/>
    <p:sldId id="267" r:id="rId4"/>
    <p:sldId id="284" r:id="rId5"/>
    <p:sldId id="287" r:id="rId6"/>
    <p:sldId id="271" r:id="rId7"/>
    <p:sldId id="270" r:id="rId8"/>
    <p:sldId id="269" r:id="rId9"/>
    <p:sldId id="272" r:id="rId10"/>
    <p:sldId id="268" r:id="rId11"/>
    <p:sldId id="276" r:id="rId12"/>
    <p:sldId id="285" r:id="rId13"/>
    <p:sldId id="286" r:id="rId14"/>
    <p:sldId id="274" r:id="rId15"/>
    <p:sldId id="273" r:id="rId16"/>
    <p:sldId id="277" r:id="rId17"/>
    <p:sldId id="275" r:id="rId18"/>
    <p:sldId id="278" r:id="rId19"/>
    <p:sldId id="280" r:id="rId20"/>
    <p:sldId id="288" r:id="rId21"/>
    <p:sldId id="279" r:id="rId22"/>
    <p:sldId id="282" r:id="rId23"/>
    <p:sldId id="26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4660"/>
  </p:normalViewPr>
  <p:slideViewPr>
    <p:cSldViewPr>
      <p:cViewPr varScale="1">
        <p:scale>
          <a:sx n="64" d="100"/>
          <a:sy n="64" d="100"/>
        </p:scale>
        <p:origin x="1248"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0572B2-F464-49C3-9E43-6336666D48C8}" type="datetimeFigureOut">
              <a:rPr lang="en-US" smtClean="0"/>
              <a:pPr/>
              <a:t>11/25/2020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C2C865-C32A-45FF-B2BC-472FE12812E4}" type="slidenum">
              <a:rPr lang="en-CA" smtClean="0"/>
              <a:pPr/>
              <a:t>‹#›</a:t>
            </a:fld>
            <a:endParaRPr lang="en-CA"/>
          </a:p>
        </p:txBody>
      </p:sp>
    </p:spTree>
    <p:extLst>
      <p:ext uri="{BB962C8B-B14F-4D97-AF65-F5344CB8AC3E}">
        <p14:creationId xmlns:p14="http://schemas.microsoft.com/office/powerpoint/2010/main" val="2520757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Last updated Apr 10, 2014</a:t>
            </a:r>
          </a:p>
          <a:p>
            <a:r>
              <a:rPr lang="en-CA" sz="1200" b="0" i="1" kern="1200" dirty="0" smtClean="0">
                <a:solidFill>
                  <a:schemeClr val="tx1"/>
                </a:solidFill>
                <a:effectLst/>
                <a:latin typeface="+mn-lt"/>
                <a:ea typeface="+mn-ea"/>
                <a:cs typeface="+mn-cs"/>
              </a:rPr>
              <a:t>Buckminsterfullerene (C</a:t>
            </a:r>
            <a:r>
              <a:rPr lang="en-CA" sz="1200" b="0" i="1" kern="1200" baseline="-25000" dirty="0" smtClean="0">
                <a:solidFill>
                  <a:schemeClr val="tx1"/>
                </a:solidFill>
                <a:effectLst/>
                <a:latin typeface="+mn-lt"/>
                <a:ea typeface="+mn-ea"/>
                <a:cs typeface="+mn-cs"/>
              </a:rPr>
              <a:t>60</a:t>
            </a:r>
            <a:r>
              <a:rPr lang="en-CA" sz="1200" b="0" i="1" kern="1200" dirty="0" smtClean="0">
                <a:solidFill>
                  <a:schemeClr val="tx1"/>
                </a:solidFill>
                <a:effectLst/>
                <a:latin typeface="+mn-lt"/>
                <a:ea typeface="+mn-ea"/>
                <a:cs typeface="+mn-cs"/>
              </a:rPr>
              <a:t>) is a molecule with unusual properties that was discovered in the late 1980’s and is being investigated for cancer treatments, skin care carbon nanotubes, and other applications. Several laboratory studies suggest that the water-soluble form of C</a:t>
            </a:r>
            <a:r>
              <a:rPr lang="en-CA" sz="1200" b="0" i="1" kern="1200" baseline="-25000" dirty="0" smtClean="0">
                <a:solidFill>
                  <a:schemeClr val="tx1"/>
                </a:solidFill>
                <a:effectLst/>
                <a:latin typeface="+mn-lt"/>
                <a:ea typeface="+mn-ea"/>
                <a:cs typeface="+mn-cs"/>
              </a:rPr>
              <a:t>60</a:t>
            </a:r>
            <a:r>
              <a:rPr lang="en-CA" sz="1200" b="0" i="1" kern="1200" dirty="0" smtClean="0">
                <a:solidFill>
                  <a:schemeClr val="tx1"/>
                </a:solidFill>
                <a:effectLst/>
                <a:latin typeface="+mn-lt"/>
                <a:ea typeface="+mn-ea"/>
                <a:cs typeface="+mn-cs"/>
              </a:rPr>
              <a:t> may have neuroprotective properties and the non-hydrated forms dissolved in olive oil might extend lifespan. However, these claims have never been tested in humans.  Similarly, the safety of C</a:t>
            </a:r>
            <a:r>
              <a:rPr lang="en-CA" sz="1200" b="0" i="1" kern="1200" baseline="-25000" dirty="0" smtClean="0">
                <a:solidFill>
                  <a:schemeClr val="tx1"/>
                </a:solidFill>
                <a:effectLst/>
                <a:latin typeface="+mn-lt"/>
                <a:ea typeface="+mn-ea"/>
                <a:cs typeface="+mn-cs"/>
              </a:rPr>
              <a:t>60</a:t>
            </a:r>
            <a:r>
              <a:rPr lang="en-CA" sz="1200" b="0" i="1" kern="1200" dirty="0" smtClean="0">
                <a:solidFill>
                  <a:schemeClr val="tx1"/>
                </a:solidFill>
                <a:effectLst/>
                <a:latin typeface="+mn-lt"/>
                <a:ea typeface="+mn-ea"/>
                <a:cs typeface="+mn-cs"/>
              </a:rPr>
              <a:t> and its derivatives have never been tested in humans.</a:t>
            </a:r>
            <a:endParaRPr lang="en-CA"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BC2C865-C32A-45FF-B2BC-472FE12812E4}"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15</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16</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17</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18</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19</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21</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22</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ABC2C865-C32A-45FF-B2BC-472FE12812E4}" type="slidenum">
              <a:rPr lang="en-CA" smtClean="0"/>
              <a:pPr/>
              <a:t>23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3</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6</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7</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8</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9</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10</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11</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BC2C865-C32A-45FF-B2BC-472FE12812E4}" type="slidenum">
              <a:rPr lang="en-CA" smtClean="0"/>
              <a:pPr/>
              <a:t>14</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37BB6B-EE1B-48FB-8575-0D55C373DE88}" type="datetimeFigureOut">
              <a:rPr lang="en-US" smtClean="0"/>
              <a:pPr/>
              <a:t>11/25/2020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AA957AF-53C0-420B-9C2D-77DB1416566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7BB6B-EE1B-48FB-8575-0D55C373DE88}" type="datetimeFigureOut">
              <a:rPr lang="en-US" smtClean="0"/>
              <a:pPr/>
              <a:t>11/25/2020</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7BB6B-EE1B-48FB-8575-0D55C373DE88}"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637BB6B-EE1B-48FB-8575-0D55C373DE88}" type="datetimeFigureOut">
              <a:rPr lang="en-US" smtClean="0"/>
              <a:pPr/>
              <a:t>11/25/2020</a:t>
            </a:fld>
            <a:endParaRPr lang="en-US"/>
          </a:p>
        </p:txBody>
      </p:sp>
      <p:sp>
        <p:nvSpPr>
          <p:cNvPr id="9" name="Slide Number Placeholder 8"/>
          <p:cNvSpPr>
            <a:spLocks noGrp="1"/>
          </p:cNvSpPr>
          <p:nvPr>
            <p:ph type="sldNum" sz="quarter" idx="15"/>
          </p:nvPr>
        </p:nvSpPr>
        <p:spPr/>
        <p:txBody>
          <a:bodyPr rtlCol="0"/>
          <a:lstStyle/>
          <a:p>
            <a:fld id="{2AA957AF-53C0-420B-9C2D-77DB1416566C}" type="slidenum">
              <a:rPr kumimoji="0" lang="en-US" smtClean="0"/>
              <a:pPr/>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37BB6B-EE1B-48FB-8575-0D55C373DE88}" type="datetimeFigureOut">
              <a:rPr lang="en-US" smtClean="0"/>
              <a:pPr/>
              <a:t>11/25/2020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AA957AF-53C0-420B-9C2D-77DB1416566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37BB6B-EE1B-48FB-8575-0D55C373DE88}"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37BB6B-EE1B-48FB-8575-0D55C373DE88}" type="datetimeFigureOut">
              <a:rPr lang="en-US" smtClean="0"/>
              <a:pPr/>
              <a:t>11/25/2020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637BB6B-EE1B-48FB-8575-0D55C373DE88}" type="datetimeFigureOut">
              <a:rPr lang="en-US" smtClean="0"/>
              <a:pPr/>
              <a:t>11/25/2020</a:t>
            </a:fld>
            <a:endParaRPr lang="en-US"/>
          </a:p>
        </p:txBody>
      </p:sp>
      <p:sp>
        <p:nvSpPr>
          <p:cNvPr id="7" name="Slide Number Placeholder 6"/>
          <p:cNvSpPr>
            <a:spLocks noGrp="1"/>
          </p:cNvSpPr>
          <p:nvPr>
            <p:ph type="sldNum" sz="quarter" idx="11"/>
          </p:nvPr>
        </p:nvSpPr>
        <p:spPr/>
        <p:txBody>
          <a:bodyPr rtlCol="0"/>
          <a:lstStyle/>
          <a:p>
            <a:fld id="{2AA957AF-53C0-420B-9C2D-77DB1416566C}" type="slidenum">
              <a:rPr kumimoji="0" lang="en-US" smtClean="0"/>
              <a:pPr/>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7BB6B-EE1B-48FB-8575-0D55C373DE88}" type="datetimeFigureOut">
              <a:rPr lang="en-US" smtClean="0"/>
              <a:pPr/>
              <a:t>11/25/2020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637BB6B-EE1B-48FB-8575-0D55C373DE88}" type="datetimeFigureOut">
              <a:rPr lang="en-US" smtClean="0"/>
              <a:pPr/>
              <a:t>11/25/2020</a:t>
            </a:fld>
            <a:endParaRPr lang="en-US"/>
          </a:p>
        </p:txBody>
      </p:sp>
      <p:sp>
        <p:nvSpPr>
          <p:cNvPr id="22" name="Slide Number Placeholder 21"/>
          <p:cNvSpPr>
            <a:spLocks noGrp="1"/>
          </p:cNvSpPr>
          <p:nvPr>
            <p:ph type="sldNum" sz="quarter" idx="15"/>
          </p:nvPr>
        </p:nvSpPr>
        <p:spPr/>
        <p:txBody>
          <a:bodyPr rtlCol="0"/>
          <a:lstStyle/>
          <a:p>
            <a:fld id="{2AA957AF-53C0-420B-9C2D-77DB1416566C}" type="slidenum">
              <a:rPr kumimoji="0" lang="en-US" smtClean="0"/>
              <a:pPr/>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637BB6B-EE1B-48FB-8575-0D55C373DE88}" type="datetimeFigureOut">
              <a:rPr lang="en-US" smtClean="0"/>
              <a:pPr/>
              <a:t>11/25/2020</a:t>
            </a:fld>
            <a:endParaRPr lang="en-US"/>
          </a:p>
        </p:txBody>
      </p:sp>
      <p:sp>
        <p:nvSpPr>
          <p:cNvPr id="18" name="Slide Number Placeholder 17"/>
          <p:cNvSpPr>
            <a:spLocks noGrp="1"/>
          </p:cNvSpPr>
          <p:nvPr>
            <p:ph type="sldNum" sz="quarter" idx="11"/>
          </p:nvPr>
        </p:nvSpPr>
        <p:spPr/>
        <p:txBody>
          <a:bodyPr rtlCol="0"/>
          <a:lstStyle/>
          <a:p>
            <a:fld id="{2AA957AF-53C0-420B-9C2D-77DB1416566C}" type="slidenum">
              <a:rPr kumimoji="0" lang="en-US" smtClean="0"/>
              <a:pPr/>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637BB6B-EE1B-48FB-8575-0D55C373DE88}" type="datetimeFigureOut">
              <a:rPr lang="en-US" smtClean="0"/>
              <a:pPr/>
              <a:t>11/25/2020</a:t>
            </a:fld>
            <a:endParaRPr lang="en-US" sz="1000">
              <a:solidFill>
                <a:schemeClr val="tx2">
                  <a:shade val="50000"/>
                </a:schemeClr>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ctr" eaLnBrk="1" latinLnBrk="0" hangingPunct="1"/>
            <a:endParaRPr kumimoji="0" lang="en-US" sz="1000" dirty="0">
              <a:solidFill>
                <a:schemeClr val="tx2">
                  <a:shade val="50000"/>
                </a:schemeClr>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fad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bond_types.swf"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3829" y="2276872"/>
            <a:ext cx="6318448" cy="189436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CA"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What is a compound? </a:t>
            </a:r>
            <a:br>
              <a:rPr lang="en-CA"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CA"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CA"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CA"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Understanding chemical </a:t>
            </a:r>
            <a:br>
              <a:rPr lang="en-CA"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CA"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formulas</a:t>
            </a:r>
            <a:br>
              <a:rPr lang="en-CA"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CA"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CA"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CA"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how  do elements chemically bond to form molecules or compounds?</a:t>
            </a:r>
            <a:endParaRPr lang="en-CA"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Subtitle 3"/>
          <p:cNvSpPr>
            <a:spLocks noGrp="1"/>
          </p:cNvSpPr>
          <p:nvPr>
            <p:ph type="subTitle" idx="1"/>
          </p:nvPr>
        </p:nvSpPr>
        <p:spPr/>
        <p:txBody>
          <a:bodyPr/>
          <a:lstStyle/>
          <a:p>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Covalent Bonds</a:t>
            </a:r>
            <a:endParaRPr lang="en-CA"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sz="quarter" idx="1"/>
          </p:nvPr>
        </p:nvSpPr>
        <p:spPr>
          <a:xfrm>
            <a:off x="457200" y="1600200"/>
            <a:ext cx="7972452" cy="4873752"/>
          </a:xfrm>
        </p:spPr>
        <p:txBody>
          <a:bodyPr/>
          <a:lstStyle/>
          <a:p>
            <a:r>
              <a:rPr lang="en-CA" dirty="0" smtClean="0"/>
              <a:t>Example 1.  </a:t>
            </a:r>
            <a:r>
              <a:rPr lang="en-CA" b="1" dirty="0" smtClean="0"/>
              <a:t>H</a:t>
            </a:r>
            <a:r>
              <a:rPr lang="en-CA" b="1" baseline="-25000" dirty="0" smtClean="0"/>
              <a:t>2</a:t>
            </a:r>
            <a:r>
              <a:rPr lang="en-CA" b="1" dirty="0" smtClean="0"/>
              <a:t>O</a:t>
            </a:r>
          </a:p>
          <a:p>
            <a:endParaRPr lang="en-CA" dirty="0" smtClean="0"/>
          </a:p>
          <a:p>
            <a:endParaRPr lang="en-CA" dirty="0"/>
          </a:p>
        </p:txBody>
      </p:sp>
      <p:grpSp>
        <p:nvGrpSpPr>
          <p:cNvPr id="9" name="Group 8"/>
          <p:cNvGrpSpPr/>
          <p:nvPr/>
        </p:nvGrpSpPr>
        <p:grpSpPr>
          <a:xfrm>
            <a:off x="2357422" y="2967225"/>
            <a:ext cx="3789692" cy="3247857"/>
            <a:chOff x="500034" y="2295693"/>
            <a:chExt cx="3789692" cy="3247857"/>
          </a:xfrm>
        </p:grpSpPr>
        <p:pic>
          <p:nvPicPr>
            <p:cNvPr id="2052" name="Picture 4"/>
            <p:cNvPicPr>
              <a:picLocks noChangeAspect="1" noChangeArrowheads="1"/>
            </p:cNvPicPr>
            <p:nvPr/>
          </p:nvPicPr>
          <p:blipFill>
            <a:blip r:embed="rId3" cstate="screen"/>
            <a:srcRect/>
            <a:stretch>
              <a:fillRect/>
            </a:stretch>
          </p:blipFill>
          <p:spPr bwMode="auto">
            <a:xfrm>
              <a:off x="500034" y="2295693"/>
              <a:ext cx="3643338" cy="3133571"/>
            </a:xfrm>
            <a:prstGeom prst="rect">
              <a:avLst/>
            </a:prstGeom>
            <a:noFill/>
            <a:ln w="9525">
              <a:noFill/>
              <a:miter lim="800000"/>
              <a:headEnd/>
              <a:tailEnd/>
            </a:ln>
            <a:effectLst/>
          </p:spPr>
        </p:pic>
        <p:sp>
          <p:nvSpPr>
            <p:cNvPr id="6" name="Freeform 5"/>
            <p:cNvSpPr/>
            <p:nvPr/>
          </p:nvSpPr>
          <p:spPr>
            <a:xfrm>
              <a:off x="3386138" y="3171825"/>
              <a:ext cx="903588" cy="700088"/>
            </a:xfrm>
            <a:custGeom>
              <a:avLst/>
              <a:gdLst>
                <a:gd name="connsiteX0" fmla="*/ 0 w 903588"/>
                <a:gd name="connsiteY0" fmla="*/ 57150 h 700088"/>
                <a:gd name="connsiteX1" fmla="*/ 71437 w 903588"/>
                <a:gd name="connsiteY1" fmla="*/ 142875 h 700088"/>
                <a:gd name="connsiteX2" fmla="*/ 100012 w 903588"/>
                <a:gd name="connsiteY2" fmla="*/ 228600 h 700088"/>
                <a:gd name="connsiteX3" fmla="*/ 85725 w 903588"/>
                <a:gd name="connsiteY3" fmla="*/ 442913 h 700088"/>
                <a:gd name="connsiteX4" fmla="*/ 28575 w 903588"/>
                <a:gd name="connsiteY4" fmla="*/ 585788 h 700088"/>
                <a:gd name="connsiteX5" fmla="*/ 42862 w 903588"/>
                <a:gd name="connsiteY5" fmla="*/ 628650 h 700088"/>
                <a:gd name="connsiteX6" fmla="*/ 85725 w 903588"/>
                <a:gd name="connsiteY6" fmla="*/ 657225 h 700088"/>
                <a:gd name="connsiteX7" fmla="*/ 185737 w 903588"/>
                <a:gd name="connsiteY7" fmla="*/ 685800 h 700088"/>
                <a:gd name="connsiteX8" fmla="*/ 228600 w 903588"/>
                <a:gd name="connsiteY8" fmla="*/ 700088 h 700088"/>
                <a:gd name="connsiteX9" fmla="*/ 457200 w 903588"/>
                <a:gd name="connsiteY9" fmla="*/ 685800 h 700088"/>
                <a:gd name="connsiteX10" fmla="*/ 585787 w 903588"/>
                <a:gd name="connsiteY10" fmla="*/ 657225 h 700088"/>
                <a:gd name="connsiteX11" fmla="*/ 671512 w 903588"/>
                <a:gd name="connsiteY11" fmla="*/ 600075 h 700088"/>
                <a:gd name="connsiteX12" fmla="*/ 700087 w 903588"/>
                <a:gd name="connsiteY12" fmla="*/ 557213 h 700088"/>
                <a:gd name="connsiteX13" fmla="*/ 785812 w 903588"/>
                <a:gd name="connsiteY13" fmla="*/ 471488 h 700088"/>
                <a:gd name="connsiteX14" fmla="*/ 857250 w 903588"/>
                <a:gd name="connsiteY14" fmla="*/ 371475 h 700088"/>
                <a:gd name="connsiteX15" fmla="*/ 871537 w 903588"/>
                <a:gd name="connsiteY15" fmla="*/ 328613 h 700088"/>
                <a:gd name="connsiteX16" fmla="*/ 900112 w 903588"/>
                <a:gd name="connsiteY16" fmla="*/ 285750 h 700088"/>
                <a:gd name="connsiteX17" fmla="*/ 885825 w 903588"/>
                <a:gd name="connsiteY17" fmla="*/ 171450 h 700088"/>
                <a:gd name="connsiteX18" fmla="*/ 871537 w 903588"/>
                <a:gd name="connsiteY18" fmla="*/ 100013 h 700088"/>
                <a:gd name="connsiteX19" fmla="*/ 828675 w 903588"/>
                <a:gd name="connsiteY19" fmla="*/ 71438 h 700088"/>
                <a:gd name="connsiteX20" fmla="*/ 728662 w 903588"/>
                <a:gd name="connsiteY20" fmla="*/ 42863 h 700088"/>
                <a:gd name="connsiteX21" fmla="*/ 642937 w 903588"/>
                <a:gd name="connsiteY21" fmla="*/ 14288 h 700088"/>
                <a:gd name="connsiteX22" fmla="*/ 600075 w 903588"/>
                <a:gd name="connsiteY22" fmla="*/ 0 h 700088"/>
                <a:gd name="connsiteX23" fmla="*/ 242887 w 903588"/>
                <a:gd name="connsiteY23" fmla="*/ 14288 h 700088"/>
                <a:gd name="connsiteX24" fmla="*/ 142875 w 903588"/>
                <a:gd name="connsiteY24" fmla="*/ 28575 h 700088"/>
                <a:gd name="connsiteX25" fmla="*/ 85725 w 903588"/>
                <a:gd name="connsiteY25" fmla="*/ 57150 h 700088"/>
                <a:gd name="connsiteX26" fmla="*/ 28575 w 903588"/>
                <a:gd name="connsiteY26" fmla="*/ 128588 h 70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03588" h="700088">
                  <a:moveTo>
                    <a:pt x="0" y="57150"/>
                  </a:moveTo>
                  <a:cubicBezTo>
                    <a:pt x="26915" y="84066"/>
                    <a:pt x="55525" y="107072"/>
                    <a:pt x="71437" y="142875"/>
                  </a:cubicBezTo>
                  <a:cubicBezTo>
                    <a:pt x="83670" y="170400"/>
                    <a:pt x="100012" y="228600"/>
                    <a:pt x="100012" y="228600"/>
                  </a:cubicBezTo>
                  <a:cubicBezTo>
                    <a:pt x="95250" y="300038"/>
                    <a:pt x="95850" y="372036"/>
                    <a:pt x="85725" y="442913"/>
                  </a:cubicBezTo>
                  <a:cubicBezTo>
                    <a:pt x="78663" y="492347"/>
                    <a:pt x="50646" y="541646"/>
                    <a:pt x="28575" y="585788"/>
                  </a:cubicBezTo>
                  <a:cubicBezTo>
                    <a:pt x="33337" y="600075"/>
                    <a:pt x="33454" y="616890"/>
                    <a:pt x="42862" y="628650"/>
                  </a:cubicBezTo>
                  <a:cubicBezTo>
                    <a:pt x="53589" y="642059"/>
                    <a:pt x="70366" y="649546"/>
                    <a:pt x="85725" y="657225"/>
                  </a:cubicBezTo>
                  <a:cubicBezTo>
                    <a:pt x="108568" y="668647"/>
                    <a:pt x="164366" y="679694"/>
                    <a:pt x="185737" y="685800"/>
                  </a:cubicBezTo>
                  <a:cubicBezTo>
                    <a:pt x="200218" y="689937"/>
                    <a:pt x="214312" y="695325"/>
                    <a:pt x="228600" y="700088"/>
                  </a:cubicBezTo>
                  <a:cubicBezTo>
                    <a:pt x="304800" y="695325"/>
                    <a:pt x="381195" y="693039"/>
                    <a:pt x="457200" y="685800"/>
                  </a:cubicBezTo>
                  <a:cubicBezTo>
                    <a:pt x="486507" y="683009"/>
                    <a:pt x="554715" y="664993"/>
                    <a:pt x="585787" y="657225"/>
                  </a:cubicBezTo>
                  <a:lnTo>
                    <a:pt x="671512" y="600075"/>
                  </a:lnTo>
                  <a:cubicBezTo>
                    <a:pt x="685799" y="590550"/>
                    <a:pt x="688679" y="570047"/>
                    <a:pt x="700087" y="557213"/>
                  </a:cubicBezTo>
                  <a:cubicBezTo>
                    <a:pt x="726935" y="527009"/>
                    <a:pt x="763396" y="505112"/>
                    <a:pt x="785812" y="471488"/>
                  </a:cubicBezTo>
                  <a:cubicBezTo>
                    <a:pt x="827596" y="408812"/>
                    <a:pt x="804084" y="442362"/>
                    <a:pt x="857250" y="371475"/>
                  </a:cubicBezTo>
                  <a:cubicBezTo>
                    <a:pt x="862012" y="357188"/>
                    <a:pt x="864802" y="342083"/>
                    <a:pt x="871537" y="328613"/>
                  </a:cubicBezTo>
                  <a:cubicBezTo>
                    <a:pt x="879216" y="313254"/>
                    <a:pt x="898557" y="302851"/>
                    <a:pt x="900112" y="285750"/>
                  </a:cubicBezTo>
                  <a:cubicBezTo>
                    <a:pt x="903588" y="247511"/>
                    <a:pt x="891663" y="209400"/>
                    <a:pt x="885825" y="171450"/>
                  </a:cubicBezTo>
                  <a:cubicBezTo>
                    <a:pt x="882132" y="147448"/>
                    <a:pt x="883585" y="121097"/>
                    <a:pt x="871537" y="100013"/>
                  </a:cubicBezTo>
                  <a:cubicBezTo>
                    <a:pt x="863018" y="85104"/>
                    <a:pt x="844033" y="79117"/>
                    <a:pt x="828675" y="71438"/>
                  </a:cubicBezTo>
                  <a:cubicBezTo>
                    <a:pt x="804663" y="59432"/>
                    <a:pt x="751557" y="49731"/>
                    <a:pt x="728662" y="42863"/>
                  </a:cubicBezTo>
                  <a:cubicBezTo>
                    <a:pt x="699812" y="34208"/>
                    <a:pt x="671512" y="23813"/>
                    <a:pt x="642937" y="14288"/>
                  </a:cubicBezTo>
                  <a:lnTo>
                    <a:pt x="600075" y="0"/>
                  </a:lnTo>
                  <a:cubicBezTo>
                    <a:pt x="481012" y="4763"/>
                    <a:pt x="361813" y="6855"/>
                    <a:pt x="242887" y="14288"/>
                  </a:cubicBezTo>
                  <a:cubicBezTo>
                    <a:pt x="209277" y="16389"/>
                    <a:pt x="175364" y="19714"/>
                    <a:pt x="142875" y="28575"/>
                  </a:cubicBezTo>
                  <a:cubicBezTo>
                    <a:pt x="122327" y="34179"/>
                    <a:pt x="104775" y="47625"/>
                    <a:pt x="85725" y="57150"/>
                  </a:cubicBezTo>
                  <a:cubicBezTo>
                    <a:pt x="49678" y="111221"/>
                    <a:pt x="69292" y="87871"/>
                    <a:pt x="28575" y="128588"/>
                  </a:cubicBezTo>
                </a:path>
              </a:pathLst>
            </a:custGeom>
            <a:solidFill>
              <a:schemeClr val="bg1"/>
            </a:solid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Freeform 6"/>
            <p:cNvSpPr/>
            <p:nvPr/>
          </p:nvSpPr>
          <p:spPr>
            <a:xfrm>
              <a:off x="3386129" y="3571876"/>
              <a:ext cx="215886" cy="214313"/>
            </a:xfrm>
            <a:custGeom>
              <a:avLst/>
              <a:gdLst>
                <a:gd name="connsiteX0" fmla="*/ 30149 w 215886"/>
                <a:gd name="connsiteY0" fmla="*/ 57150 h 214313"/>
                <a:gd name="connsiteX1" fmla="*/ 30149 w 215886"/>
                <a:gd name="connsiteY1" fmla="*/ 185738 h 214313"/>
                <a:gd name="connsiteX2" fmla="*/ 87299 w 215886"/>
                <a:gd name="connsiteY2" fmla="*/ 214313 h 214313"/>
                <a:gd name="connsiteX3" fmla="*/ 201599 w 215886"/>
                <a:gd name="connsiteY3" fmla="*/ 185738 h 214313"/>
                <a:gd name="connsiteX4" fmla="*/ 215886 w 215886"/>
                <a:gd name="connsiteY4" fmla="*/ 142875 h 214313"/>
                <a:gd name="connsiteX5" fmla="*/ 158736 w 215886"/>
                <a:gd name="connsiteY5" fmla="*/ 14288 h 214313"/>
                <a:gd name="connsiteX6" fmla="*/ 115874 w 215886"/>
                <a:gd name="connsiteY6" fmla="*/ 0 h 214313"/>
                <a:gd name="connsiteX7" fmla="*/ 30149 w 215886"/>
                <a:gd name="connsiteY7" fmla="*/ 57150 h 214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5886" h="214313">
                  <a:moveTo>
                    <a:pt x="30149" y="57150"/>
                  </a:moveTo>
                  <a:cubicBezTo>
                    <a:pt x="15862" y="88106"/>
                    <a:pt x="0" y="155589"/>
                    <a:pt x="30149" y="185738"/>
                  </a:cubicBezTo>
                  <a:cubicBezTo>
                    <a:pt x="45209" y="200798"/>
                    <a:pt x="68249" y="204788"/>
                    <a:pt x="87299" y="214313"/>
                  </a:cubicBezTo>
                  <a:cubicBezTo>
                    <a:pt x="125399" y="204788"/>
                    <a:pt x="167269" y="204811"/>
                    <a:pt x="201599" y="185738"/>
                  </a:cubicBezTo>
                  <a:cubicBezTo>
                    <a:pt x="214764" y="178424"/>
                    <a:pt x="215886" y="157935"/>
                    <a:pt x="215886" y="142875"/>
                  </a:cubicBezTo>
                  <a:cubicBezTo>
                    <a:pt x="215886" y="79230"/>
                    <a:pt x="209802" y="48332"/>
                    <a:pt x="158736" y="14288"/>
                  </a:cubicBezTo>
                  <a:cubicBezTo>
                    <a:pt x="146205" y="5934"/>
                    <a:pt x="130161" y="4763"/>
                    <a:pt x="115874" y="0"/>
                  </a:cubicBezTo>
                  <a:cubicBezTo>
                    <a:pt x="23505" y="15395"/>
                    <a:pt x="44437" y="26194"/>
                    <a:pt x="30149" y="5715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1671638" y="5114925"/>
              <a:ext cx="1357312" cy="428625"/>
            </a:xfrm>
            <a:custGeom>
              <a:avLst/>
              <a:gdLst>
                <a:gd name="connsiteX0" fmla="*/ 85725 w 1357312"/>
                <a:gd name="connsiteY0" fmla="*/ 57150 h 428625"/>
                <a:gd name="connsiteX1" fmla="*/ 14287 w 1357312"/>
                <a:gd name="connsiteY1" fmla="*/ 71438 h 428625"/>
                <a:gd name="connsiteX2" fmla="*/ 0 w 1357312"/>
                <a:gd name="connsiteY2" fmla="*/ 114300 h 428625"/>
                <a:gd name="connsiteX3" fmla="*/ 28575 w 1357312"/>
                <a:gd name="connsiteY3" fmla="*/ 257175 h 428625"/>
                <a:gd name="connsiteX4" fmla="*/ 71437 w 1357312"/>
                <a:gd name="connsiteY4" fmla="*/ 300038 h 428625"/>
                <a:gd name="connsiteX5" fmla="*/ 200025 w 1357312"/>
                <a:gd name="connsiteY5" fmla="*/ 357188 h 428625"/>
                <a:gd name="connsiteX6" fmla="*/ 285750 w 1357312"/>
                <a:gd name="connsiteY6" fmla="*/ 385763 h 428625"/>
                <a:gd name="connsiteX7" fmla="*/ 328612 w 1357312"/>
                <a:gd name="connsiteY7" fmla="*/ 400050 h 428625"/>
                <a:gd name="connsiteX8" fmla="*/ 514350 w 1357312"/>
                <a:gd name="connsiteY8" fmla="*/ 428625 h 428625"/>
                <a:gd name="connsiteX9" fmla="*/ 1014412 w 1357312"/>
                <a:gd name="connsiteY9" fmla="*/ 414338 h 428625"/>
                <a:gd name="connsiteX10" fmla="*/ 1185862 w 1357312"/>
                <a:gd name="connsiteY10" fmla="*/ 371475 h 428625"/>
                <a:gd name="connsiteX11" fmla="*/ 1285875 w 1357312"/>
                <a:gd name="connsiteY11" fmla="*/ 314325 h 428625"/>
                <a:gd name="connsiteX12" fmla="*/ 1314450 w 1357312"/>
                <a:gd name="connsiteY12" fmla="*/ 271463 h 428625"/>
                <a:gd name="connsiteX13" fmla="*/ 1328737 w 1357312"/>
                <a:gd name="connsiteY13" fmla="*/ 228600 h 428625"/>
                <a:gd name="connsiteX14" fmla="*/ 1357312 w 1357312"/>
                <a:gd name="connsiteY14" fmla="*/ 100013 h 428625"/>
                <a:gd name="connsiteX15" fmla="*/ 1328737 w 1357312"/>
                <a:gd name="connsiteY15" fmla="*/ 57150 h 428625"/>
                <a:gd name="connsiteX16" fmla="*/ 1185862 w 1357312"/>
                <a:gd name="connsiteY16" fmla="*/ 28575 h 428625"/>
                <a:gd name="connsiteX17" fmla="*/ 1100137 w 1357312"/>
                <a:gd name="connsiteY17" fmla="*/ 42863 h 428625"/>
                <a:gd name="connsiteX18" fmla="*/ 1014412 w 1357312"/>
                <a:gd name="connsiteY18" fmla="*/ 114300 h 428625"/>
                <a:gd name="connsiteX19" fmla="*/ 971550 w 1357312"/>
                <a:gd name="connsiteY19" fmla="*/ 142875 h 428625"/>
                <a:gd name="connsiteX20" fmla="*/ 928687 w 1357312"/>
                <a:gd name="connsiteY20" fmla="*/ 185738 h 428625"/>
                <a:gd name="connsiteX21" fmla="*/ 885825 w 1357312"/>
                <a:gd name="connsiteY21" fmla="*/ 214313 h 428625"/>
                <a:gd name="connsiteX22" fmla="*/ 842962 w 1357312"/>
                <a:gd name="connsiteY22" fmla="*/ 257175 h 428625"/>
                <a:gd name="connsiteX23" fmla="*/ 800100 w 1357312"/>
                <a:gd name="connsiteY23" fmla="*/ 285750 h 428625"/>
                <a:gd name="connsiteX24" fmla="*/ 714375 w 1357312"/>
                <a:gd name="connsiteY24" fmla="*/ 314325 h 428625"/>
                <a:gd name="connsiteX25" fmla="*/ 571500 w 1357312"/>
                <a:gd name="connsiteY25" fmla="*/ 300038 h 428625"/>
                <a:gd name="connsiteX26" fmla="*/ 485775 w 1357312"/>
                <a:gd name="connsiteY26" fmla="*/ 271463 h 428625"/>
                <a:gd name="connsiteX27" fmla="*/ 400050 w 1357312"/>
                <a:gd name="connsiteY27" fmla="*/ 185738 h 428625"/>
                <a:gd name="connsiteX28" fmla="*/ 357187 w 1357312"/>
                <a:gd name="connsiteY28" fmla="*/ 142875 h 428625"/>
                <a:gd name="connsiteX29" fmla="*/ 300037 w 1357312"/>
                <a:gd name="connsiteY29" fmla="*/ 100013 h 428625"/>
                <a:gd name="connsiteX30" fmla="*/ 257175 w 1357312"/>
                <a:gd name="connsiteY30" fmla="*/ 57150 h 428625"/>
                <a:gd name="connsiteX31" fmla="*/ 157162 w 1357312"/>
                <a:gd name="connsiteY31" fmla="*/ 0 h 428625"/>
                <a:gd name="connsiteX32" fmla="*/ 57150 w 1357312"/>
                <a:gd name="connsiteY32" fmla="*/ 57150 h 428625"/>
                <a:gd name="connsiteX33" fmla="*/ 85725 w 1357312"/>
                <a:gd name="connsiteY33" fmla="*/ 57150 h 42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57312" h="428625">
                  <a:moveTo>
                    <a:pt x="85725" y="57150"/>
                  </a:moveTo>
                  <a:cubicBezTo>
                    <a:pt x="78581" y="59531"/>
                    <a:pt x="34493" y="57968"/>
                    <a:pt x="14287" y="71438"/>
                  </a:cubicBezTo>
                  <a:cubicBezTo>
                    <a:pt x="1756" y="79792"/>
                    <a:pt x="0" y="99240"/>
                    <a:pt x="0" y="114300"/>
                  </a:cubicBezTo>
                  <a:cubicBezTo>
                    <a:pt x="0" y="120960"/>
                    <a:pt x="10979" y="230781"/>
                    <a:pt x="28575" y="257175"/>
                  </a:cubicBezTo>
                  <a:cubicBezTo>
                    <a:pt x="39783" y="273987"/>
                    <a:pt x="55915" y="287103"/>
                    <a:pt x="71437" y="300038"/>
                  </a:cubicBezTo>
                  <a:cubicBezTo>
                    <a:pt x="116719" y="337773"/>
                    <a:pt x="137729" y="336423"/>
                    <a:pt x="200025" y="357188"/>
                  </a:cubicBezTo>
                  <a:lnTo>
                    <a:pt x="285750" y="385763"/>
                  </a:lnTo>
                  <a:cubicBezTo>
                    <a:pt x="300037" y="390525"/>
                    <a:pt x="313844" y="397096"/>
                    <a:pt x="328612" y="400050"/>
                  </a:cubicBezTo>
                  <a:cubicBezTo>
                    <a:pt x="437701" y="421868"/>
                    <a:pt x="375953" y="411326"/>
                    <a:pt x="514350" y="428625"/>
                  </a:cubicBezTo>
                  <a:cubicBezTo>
                    <a:pt x="681037" y="423863"/>
                    <a:pt x="847855" y="422463"/>
                    <a:pt x="1014412" y="414338"/>
                  </a:cubicBezTo>
                  <a:cubicBezTo>
                    <a:pt x="1049085" y="412647"/>
                    <a:pt x="1156627" y="390965"/>
                    <a:pt x="1185862" y="371475"/>
                  </a:cubicBezTo>
                  <a:cubicBezTo>
                    <a:pt x="1246447" y="331086"/>
                    <a:pt x="1213366" y="350579"/>
                    <a:pt x="1285875" y="314325"/>
                  </a:cubicBezTo>
                  <a:cubicBezTo>
                    <a:pt x="1295400" y="300038"/>
                    <a:pt x="1306771" y="286822"/>
                    <a:pt x="1314450" y="271463"/>
                  </a:cubicBezTo>
                  <a:cubicBezTo>
                    <a:pt x="1321185" y="257992"/>
                    <a:pt x="1324600" y="243081"/>
                    <a:pt x="1328737" y="228600"/>
                  </a:cubicBezTo>
                  <a:cubicBezTo>
                    <a:pt x="1342192" y="181509"/>
                    <a:pt x="1347489" y="149131"/>
                    <a:pt x="1357312" y="100013"/>
                  </a:cubicBezTo>
                  <a:cubicBezTo>
                    <a:pt x="1347787" y="85725"/>
                    <a:pt x="1343025" y="66675"/>
                    <a:pt x="1328737" y="57150"/>
                  </a:cubicBezTo>
                  <a:cubicBezTo>
                    <a:pt x="1314530" y="47679"/>
                    <a:pt x="1186140" y="28621"/>
                    <a:pt x="1185862" y="28575"/>
                  </a:cubicBezTo>
                  <a:cubicBezTo>
                    <a:pt x="1157287" y="33338"/>
                    <a:pt x="1127620" y="33702"/>
                    <a:pt x="1100137" y="42863"/>
                  </a:cubicBezTo>
                  <a:cubicBezTo>
                    <a:pt x="1064666" y="54687"/>
                    <a:pt x="1040937" y="92196"/>
                    <a:pt x="1014412" y="114300"/>
                  </a:cubicBezTo>
                  <a:cubicBezTo>
                    <a:pt x="1001221" y="125293"/>
                    <a:pt x="984741" y="131882"/>
                    <a:pt x="971550" y="142875"/>
                  </a:cubicBezTo>
                  <a:cubicBezTo>
                    <a:pt x="956028" y="155810"/>
                    <a:pt x="944209" y="172803"/>
                    <a:pt x="928687" y="185738"/>
                  </a:cubicBezTo>
                  <a:cubicBezTo>
                    <a:pt x="915496" y="196731"/>
                    <a:pt x="899016" y="203320"/>
                    <a:pt x="885825" y="214313"/>
                  </a:cubicBezTo>
                  <a:cubicBezTo>
                    <a:pt x="870303" y="227248"/>
                    <a:pt x="858484" y="244240"/>
                    <a:pt x="842962" y="257175"/>
                  </a:cubicBezTo>
                  <a:cubicBezTo>
                    <a:pt x="829771" y="268168"/>
                    <a:pt x="815791" y="278776"/>
                    <a:pt x="800100" y="285750"/>
                  </a:cubicBezTo>
                  <a:cubicBezTo>
                    <a:pt x="772575" y="297983"/>
                    <a:pt x="714375" y="314325"/>
                    <a:pt x="714375" y="314325"/>
                  </a:cubicBezTo>
                  <a:cubicBezTo>
                    <a:pt x="666750" y="309563"/>
                    <a:pt x="618543" y="308858"/>
                    <a:pt x="571500" y="300038"/>
                  </a:cubicBezTo>
                  <a:cubicBezTo>
                    <a:pt x="541895" y="294487"/>
                    <a:pt x="485775" y="271463"/>
                    <a:pt x="485775" y="271463"/>
                  </a:cubicBezTo>
                  <a:cubicBezTo>
                    <a:pt x="435472" y="196007"/>
                    <a:pt x="482752" y="256625"/>
                    <a:pt x="400050" y="185738"/>
                  </a:cubicBezTo>
                  <a:cubicBezTo>
                    <a:pt x="384709" y="172588"/>
                    <a:pt x="372528" y="156025"/>
                    <a:pt x="357187" y="142875"/>
                  </a:cubicBezTo>
                  <a:cubicBezTo>
                    <a:pt x="339107" y="127378"/>
                    <a:pt x="318117" y="115510"/>
                    <a:pt x="300037" y="100013"/>
                  </a:cubicBezTo>
                  <a:cubicBezTo>
                    <a:pt x="284696" y="86863"/>
                    <a:pt x="272697" y="70085"/>
                    <a:pt x="257175" y="57150"/>
                  </a:cubicBezTo>
                  <a:cubicBezTo>
                    <a:pt x="226885" y="31908"/>
                    <a:pt x="192096" y="17467"/>
                    <a:pt x="157162" y="0"/>
                  </a:cubicBezTo>
                  <a:cubicBezTo>
                    <a:pt x="97380" y="14946"/>
                    <a:pt x="96436" y="4768"/>
                    <a:pt x="57150" y="57150"/>
                  </a:cubicBezTo>
                  <a:cubicBezTo>
                    <a:pt x="54292" y="60960"/>
                    <a:pt x="92869" y="54769"/>
                    <a:pt x="85725" y="5715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Covalent Compounds</a:t>
            </a:r>
            <a:endParaRPr lang="en-CA"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sz="quarter" idx="1"/>
          </p:nvPr>
        </p:nvSpPr>
        <p:spPr>
          <a:xfrm>
            <a:off x="457200" y="1600200"/>
            <a:ext cx="7972452" cy="4873752"/>
          </a:xfrm>
        </p:spPr>
        <p:txBody>
          <a:bodyPr/>
          <a:lstStyle/>
          <a:p>
            <a:r>
              <a:rPr lang="en-CA" dirty="0" smtClean="0"/>
              <a:t>Example 2.  </a:t>
            </a:r>
            <a:r>
              <a:rPr lang="en-CA" b="1" dirty="0" smtClean="0"/>
              <a:t>CH</a:t>
            </a:r>
            <a:r>
              <a:rPr lang="en-CA" b="1" baseline="-25000" dirty="0" smtClean="0"/>
              <a:t>4</a:t>
            </a:r>
            <a:endParaRPr lang="en-CA" b="1" dirty="0" smtClean="0"/>
          </a:p>
          <a:p>
            <a:endParaRPr lang="en-CA" dirty="0" smtClean="0"/>
          </a:p>
          <a:p>
            <a:endParaRPr lang="en-CA" dirty="0"/>
          </a:p>
        </p:txBody>
      </p:sp>
      <p:pic>
        <p:nvPicPr>
          <p:cNvPr id="2053" name="Picture 5"/>
          <p:cNvPicPr>
            <a:picLocks noChangeAspect="1" noChangeArrowheads="1"/>
          </p:cNvPicPr>
          <p:nvPr/>
        </p:nvPicPr>
        <p:blipFill>
          <a:blip r:embed="rId3" cstate="screen"/>
          <a:srcRect/>
          <a:stretch>
            <a:fillRect/>
          </a:stretch>
        </p:blipFill>
        <p:spPr bwMode="auto">
          <a:xfrm>
            <a:off x="3347864" y="2204864"/>
            <a:ext cx="2786082" cy="3392117"/>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2053"/>
                                        </p:tgtEl>
                                        <p:attrNameLst>
                                          <p:attrName>style.visibility</p:attrName>
                                        </p:attrNameLst>
                                      </p:cBhvr>
                                      <p:to>
                                        <p:strVal val="visible"/>
                                      </p:to>
                                    </p:set>
                                    <p:animEffect transition="in" filter="fade">
                                      <p:cBhvr>
                                        <p:cTn id="14" dur="1000"/>
                                        <p:tgtEl>
                                          <p:spTgt spid="2053"/>
                                        </p:tgtEl>
                                      </p:cBhvr>
                                    </p:animEffect>
                                    <p:anim calcmode="lin" valueType="num">
                                      <p:cBhvr>
                                        <p:cTn id="15" dur="1000" fill="hold"/>
                                        <p:tgtEl>
                                          <p:spTgt spid="2053"/>
                                        </p:tgtEl>
                                        <p:attrNameLst>
                                          <p:attrName>ppt_x</p:attrName>
                                        </p:attrNameLst>
                                      </p:cBhvr>
                                      <p:tavLst>
                                        <p:tav tm="0">
                                          <p:val>
                                            <p:strVal val="#ppt_x"/>
                                          </p:val>
                                        </p:tav>
                                        <p:tav tm="100000">
                                          <p:val>
                                            <p:strVal val="#ppt_x"/>
                                          </p:val>
                                        </p:tav>
                                      </p:tavLst>
                                    </p:anim>
                                    <p:anim calcmode="lin" valueType="num">
                                      <p:cBhvr>
                                        <p:cTn id="16"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cap="none" dirty="0" smtClean="0">
                <a:latin typeface="Arial Black" panose="020B0A04020102020204" pitchFamily="34" charset="0"/>
              </a:rPr>
              <a:t>Diatomic Molecules</a:t>
            </a:r>
            <a:endParaRPr lang="en-US" cap="none" dirty="0">
              <a:latin typeface="Arial Black" panose="020B0A04020102020204" pitchFamily="34" charset="0"/>
            </a:endParaRPr>
          </a:p>
        </p:txBody>
      </p:sp>
      <p:sp>
        <p:nvSpPr>
          <p:cNvPr id="3" name="Content Placeholder 2"/>
          <p:cNvSpPr>
            <a:spLocks noGrp="1"/>
          </p:cNvSpPr>
          <p:nvPr>
            <p:ph sz="quarter" idx="1"/>
          </p:nvPr>
        </p:nvSpPr>
        <p:spPr/>
        <p:txBody>
          <a:bodyPr/>
          <a:lstStyle/>
          <a:p>
            <a:pPr lvl="1">
              <a:buFont typeface="Wingdings" panose="05000000000000000000" pitchFamily="2" charset="2"/>
              <a:buChar char="Ø"/>
            </a:pPr>
            <a:r>
              <a:rPr lang="en-CA" b="1" dirty="0" smtClean="0"/>
              <a:t>Non-metal</a:t>
            </a:r>
            <a:r>
              <a:rPr lang="en-CA" dirty="0" smtClean="0"/>
              <a:t> </a:t>
            </a:r>
            <a:r>
              <a:rPr lang="en-CA" dirty="0"/>
              <a:t>elements </a:t>
            </a:r>
            <a:r>
              <a:rPr lang="en-CA" dirty="0" smtClean="0"/>
              <a:t>that always exist as two atoms of the same element  </a:t>
            </a:r>
            <a:r>
              <a:rPr lang="en-CA" dirty="0"/>
              <a:t>covalently bonded </a:t>
            </a:r>
            <a:r>
              <a:rPr lang="en-CA" dirty="0" smtClean="0"/>
              <a:t>together</a:t>
            </a:r>
          </a:p>
          <a:p>
            <a:pPr marL="365760" lvl="1" indent="0">
              <a:buNone/>
            </a:pPr>
            <a:endParaRPr lang="en-CA" dirty="0"/>
          </a:p>
          <a:p>
            <a:pPr marL="0" indent="0">
              <a:buNone/>
            </a:pPr>
            <a:r>
              <a:rPr lang="en-CA" dirty="0"/>
              <a:t>		</a:t>
            </a:r>
            <a:endParaRPr lang="en-CA" baseline="-25000"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636912"/>
            <a:ext cx="3695700" cy="253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12592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heel(1)">
                                      <p:cBhvr>
                                        <p:cTn id="1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17291"/>
            <a:ext cx="7467600" cy="4873752"/>
          </a:xfrm>
        </p:spPr>
        <p:txBody>
          <a:bodyPr/>
          <a:lstStyle/>
          <a:p>
            <a:pPr marL="0" indent="0">
              <a:buNone/>
            </a:pPr>
            <a:endParaRPr lang="en-US" dirty="0"/>
          </a:p>
        </p:txBody>
      </p:sp>
      <p:pic>
        <p:nvPicPr>
          <p:cNvPr id="2050" name="Picture 2" descr="http://www.fl-pda.org/independent/courses/elementary/science/_images/diatomicMolecu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277" y="836712"/>
            <a:ext cx="5715000" cy="44481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50441" y="5661248"/>
            <a:ext cx="6048672" cy="923330"/>
          </a:xfrm>
          <a:prstGeom prst="rect">
            <a:avLst/>
          </a:prstGeom>
          <a:noFill/>
        </p:spPr>
        <p:txBody>
          <a:bodyPr wrap="square" rtlCol="0">
            <a:spAutoFit/>
          </a:bodyPr>
          <a:lstStyle/>
          <a:p>
            <a:r>
              <a:rPr lang="en-CA" i="1" dirty="0" smtClean="0"/>
              <a:t>Bonds in Diatomic Molecules are shown as either one, two or three lines. This indicates the number of pairs of electrons covalently bonded!</a:t>
            </a:r>
            <a:endParaRPr lang="en-US" i="1" dirty="0"/>
          </a:p>
        </p:txBody>
      </p:sp>
    </p:spTree>
    <p:extLst>
      <p:ext uri="{BB962C8B-B14F-4D97-AF65-F5344CB8AC3E}">
        <p14:creationId xmlns:p14="http://schemas.microsoft.com/office/powerpoint/2010/main" val="38996406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Ionic Compounds</a:t>
            </a:r>
            <a:endParaRPr lang="en-CA" dirty="0"/>
          </a:p>
        </p:txBody>
      </p:sp>
      <p:sp>
        <p:nvSpPr>
          <p:cNvPr id="3" name="Text Placeholder 2"/>
          <p:cNvSpPr>
            <a:spLocks noGrp="1"/>
          </p:cNvSpPr>
          <p:nvPr>
            <p:ph type="body" idx="1"/>
          </p:nvPr>
        </p:nvSpPr>
        <p:spPr/>
        <p:txBody>
          <a:bodyPr/>
          <a:lstStyle/>
          <a:p>
            <a:r>
              <a:rPr lang="en-CA" dirty="0" smtClean="0"/>
              <a:t>Metals transfer electrons to Non-metals</a:t>
            </a:r>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ormAutofit fontScale="90000"/>
          </a:bodyPr>
          <a:lstStyle/>
          <a:p>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Ionic Compounds</a:t>
            </a:r>
            <a:b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CA"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sz="quarter" idx="1"/>
          </p:nvPr>
        </p:nvSpPr>
        <p:spPr>
          <a:xfrm>
            <a:off x="437571" y="980728"/>
            <a:ext cx="7467600" cy="4873752"/>
          </a:xfrm>
        </p:spPr>
        <p:txBody>
          <a:bodyPr/>
          <a:lstStyle/>
          <a:p>
            <a:r>
              <a:rPr lang="en-CA" dirty="0" smtClean="0"/>
              <a:t>Example:  </a:t>
            </a:r>
            <a:r>
              <a:rPr lang="en-CA" b="1" dirty="0" err="1" smtClean="0"/>
              <a:t>NaCl</a:t>
            </a:r>
            <a:endParaRPr lang="en-CA" b="1" dirty="0" smtClean="0"/>
          </a:p>
          <a:p>
            <a:endParaRPr lang="en-CA" b="1" dirty="0" smtClean="0"/>
          </a:p>
          <a:p>
            <a:endParaRPr lang="en-CA" dirty="0"/>
          </a:p>
        </p:txBody>
      </p:sp>
      <p:pic>
        <p:nvPicPr>
          <p:cNvPr id="5" name="Picture 4"/>
          <p:cNvPicPr/>
          <p:nvPr/>
        </p:nvPicPr>
        <p:blipFill>
          <a:blip r:embed="rId3" cstate="screen"/>
          <a:srcRect/>
          <a:stretch>
            <a:fillRect/>
          </a:stretch>
        </p:blipFill>
        <p:spPr bwMode="auto">
          <a:xfrm>
            <a:off x="323528" y="1916832"/>
            <a:ext cx="8268858" cy="2143142"/>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Ionic Compounds</a:t>
            </a:r>
            <a:endParaRPr lang="en-CA"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sz="quarter" idx="1"/>
          </p:nvPr>
        </p:nvSpPr>
        <p:spPr/>
        <p:txBody>
          <a:bodyPr/>
          <a:lstStyle/>
          <a:p>
            <a:r>
              <a:rPr lang="en-CA" dirty="0" smtClean="0"/>
              <a:t>Positively charged </a:t>
            </a:r>
            <a:r>
              <a:rPr lang="en-CA" b="1" dirty="0"/>
              <a:t>s</a:t>
            </a:r>
            <a:r>
              <a:rPr lang="en-CA" b="1" dirty="0" smtClean="0"/>
              <a:t>odium</a:t>
            </a:r>
            <a:r>
              <a:rPr lang="en-CA" dirty="0" smtClean="0"/>
              <a:t> ions are attracted to negatively charged </a:t>
            </a:r>
            <a:r>
              <a:rPr lang="en-CA" b="1" dirty="0"/>
              <a:t>c</a:t>
            </a:r>
            <a:r>
              <a:rPr lang="en-CA" b="1" dirty="0" smtClean="0"/>
              <a:t>hlor</a:t>
            </a:r>
            <a:r>
              <a:rPr lang="en-CA" b="1" i="1" dirty="0" smtClean="0"/>
              <a:t>ide</a:t>
            </a:r>
            <a:r>
              <a:rPr lang="en-CA" dirty="0" smtClean="0"/>
              <a:t> ions</a:t>
            </a:r>
          </a:p>
          <a:p>
            <a:r>
              <a:rPr lang="en-CA" dirty="0" smtClean="0"/>
              <a:t>Ions come together to form an </a:t>
            </a:r>
            <a:r>
              <a:rPr lang="en-CA" b="1" u="sng" dirty="0" smtClean="0"/>
              <a:t>ionic lattice</a:t>
            </a:r>
            <a:endParaRPr lang="en-CA" u="sng" dirty="0" smtClean="0"/>
          </a:p>
          <a:p>
            <a:endParaRPr lang="en-CA" dirty="0" smtClean="0"/>
          </a:p>
          <a:p>
            <a:endParaRPr lang="en-CA" dirty="0"/>
          </a:p>
        </p:txBody>
      </p:sp>
      <p:pic>
        <p:nvPicPr>
          <p:cNvPr id="5" name="Picture 3"/>
          <p:cNvPicPr>
            <a:picLocks noChangeAspect="1" noChangeArrowheads="1"/>
          </p:cNvPicPr>
          <p:nvPr/>
        </p:nvPicPr>
        <p:blipFill>
          <a:blip r:embed="rId3" cstate="screen"/>
          <a:srcRect/>
          <a:stretch>
            <a:fillRect/>
          </a:stretch>
        </p:blipFill>
        <p:spPr bwMode="auto">
          <a:xfrm>
            <a:off x="2000232" y="3143248"/>
            <a:ext cx="3971976" cy="3287152"/>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9" fill="hold">
                            <p:stCondLst>
                              <p:cond delay="1000"/>
                            </p:stCondLst>
                            <p:childTnLst>
                              <p:par>
                                <p:cTn id="20" presetID="42"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Ionic Compounds</a:t>
            </a:r>
            <a:endParaRPr lang="en-CA"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sz="quarter" idx="1"/>
          </p:nvPr>
        </p:nvSpPr>
        <p:spPr/>
        <p:txBody>
          <a:bodyPr/>
          <a:lstStyle/>
          <a:p>
            <a:r>
              <a:rPr lang="en-CA" dirty="0" smtClean="0"/>
              <a:t>All positive ions attract all negative ions to form a crystal (</a:t>
            </a:r>
            <a:r>
              <a:rPr lang="en-CA" dirty="0" err="1" smtClean="0"/>
              <a:t>eg</a:t>
            </a:r>
            <a:r>
              <a:rPr lang="en-CA" dirty="0" smtClean="0"/>
              <a:t>. grains of salt)</a:t>
            </a:r>
          </a:p>
          <a:p>
            <a:endParaRPr lang="en-CA" dirty="0" smtClean="0"/>
          </a:p>
          <a:p>
            <a:endParaRPr lang="en-CA" dirty="0"/>
          </a:p>
        </p:txBody>
      </p:sp>
      <p:pic>
        <p:nvPicPr>
          <p:cNvPr id="2050" name="Picture 2"/>
          <p:cNvPicPr>
            <a:picLocks noChangeAspect="1" noChangeArrowheads="1"/>
          </p:cNvPicPr>
          <p:nvPr/>
        </p:nvPicPr>
        <p:blipFill>
          <a:blip r:embed="rId3" cstate="screen"/>
          <a:srcRect/>
          <a:stretch>
            <a:fillRect/>
          </a:stretch>
        </p:blipFill>
        <p:spPr bwMode="auto">
          <a:xfrm>
            <a:off x="2428860" y="2928934"/>
            <a:ext cx="3429000" cy="29432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fade">
                                      <p:cBhvr>
                                        <p:cTn id="14" dur="1000"/>
                                        <p:tgtEl>
                                          <p:spTgt spid="2050"/>
                                        </p:tgtEl>
                                      </p:cBhvr>
                                    </p:animEffect>
                                    <p:anim calcmode="lin" valueType="num">
                                      <p:cBhvr>
                                        <p:cTn id="15" dur="1000" fill="hold"/>
                                        <p:tgtEl>
                                          <p:spTgt spid="2050"/>
                                        </p:tgtEl>
                                        <p:attrNameLst>
                                          <p:attrName>ppt_x</p:attrName>
                                        </p:attrNameLst>
                                      </p:cBhvr>
                                      <p:tavLst>
                                        <p:tav tm="0">
                                          <p:val>
                                            <p:strVal val="#ppt_x"/>
                                          </p:val>
                                        </p:tav>
                                        <p:tav tm="100000">
                                          <p:val>
                                            <p:strVal val="#ppt_x"/>
                                          </p:val>
                                        </p:tav>
                                      </p:tavLst>
                                    </p:anim>
                                    <p:anim calcmode="lin" valueType="num">
                                      <p:cBhvr>
                                        <p:cTn id="16"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Polyatomic Ions</a:t>
            </a:r>
            <a:endParaRPr lang="en-CA" dirty="0"/>
          </a:p>
        </p:txBody>
      </p:sp>
      <p:sp>
        <p:nvSpPr>
          <p:cNvPr id="3" name="Text Placeholder 2"/>
          <p:cNvSpPr>
            <a:spLocks noGrp="1"/>
          </p:cNvSpPr>
          <p:nvPr>
            <p:ph type="body" idx="1"/>
          </p:nvPr>
        </p:nvSpPr>
        <p:spPr/>
        <p:txBody>
          <a:bodyPr/>
          <a:lstStyle/>
          <a:p>
            <a:r>
              <a:rPr lang="en-CA" dirty="0" smtClean="0"/>
              <a:t>A charged group of </a:t>
            </a:r>
            <a:r>
              <a:rPr lang="en-CA" dirty="0" smtClean="0"/>
              <a:t>atoms that are held together with </a:t>
            </a:r>
            <a:r>
              <a:rPr lang="en-CA" u="sng" dirty="0" smtClean="0"/>
              <a:t>covalent bonds </a:t>
            </a:r>
            <a:r>
              <a:rPr lang="en-CA" dirty="0" smtClean="0"/>
              <a:t>is called a polyatomic  ion.</a:t>
            </a:r>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Polyatomic Ions</a:t>
            </a:r>
            <a:endParaRPr lang="en-CA"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sz="quarter" idx="1"/>
          </p:nvPr>
        </p:nvSpPr>
        <p:spPr/>
        <p:txBody>
          <a:bodyPr/>
          <a:lstStyle/>
          <a:p>
            <a:r>
              <a:rPr lang="en-CA" dirty="0" smtClean="0"/>
              <a:t>A group of </a:t>
            </a:r>
            <a:r>
              <a:rPr lang="en-CA" dirty="0" smtClean="0"/>
              <a:t>different atoms bonded chemically to each other that has a charge</a:t>
            </a:r>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332656"/>
            <a:ext cx="7467600" cy="5949918"/>
          </a:xfrm>
        </p:spPr>
        <p:txBody>
          <a:bodyPr>
            <a:normAutofit/>
          </a:bodyPr>
          <a:lstStyle/>
          <a:p>
            <a:r>
              <a:rPr lang="en-CA" b="1" dirty="0" smtClean="0"/>
              <a:t>Elements</a:t>
            </a:r>
            <a:r>
              <a:rPr lang="en-CA" dirty="0" smtClean="0"/>
              <a:t> are made up of only one type of atom.</a:t>
            </a:r>
          </a:p>
          <a:p>
            <a:pPr marL="0" indent="0">
              <a:buNone/>
            </a:pPr>
            <a:r>
              <a:rPr lang="en-CA" dirty="0" smtClean="0"/>
              <a:t>	such as  Hydrogen = H</a:t>
            </a:r>
            <a:r>
              <a:rPr lang="en-CA" baseline="-25000" dirty="0" smtClean="0"/>
              <a:t>2 </a:t>
            </a:r>
            <a:r>
              <a:rPr lang="en-CA" dirty="0" smtClean="0"/>
              <a:t>or Copper = Cu</a:t>
            </a:r>
          </a:p>
          <a:p>
            <a:pPr lvl="1">
              <a:buFont typeface="Wingdings" panose="05000000000000000000" pitchFamily="2" charset="2"/>
              <a:buChar char="Ø"/>
            </a:pPr>
            <a:endParaRPr lang="en-CA" dirty="0" smtClean="0"/>
          </a:p>
          <a:p>
            <a:pPr marL="0" indent="0">
              <a:buNone/>
            </a:pPr>
            <a:endParaRPr lang="en-CA" baseline="-25000" dirty="0" smtClean="0"/>
          </a:p>
          <a:p>
            <a:pPr marL="0" indent="0">
              <a:buNone/>
            </a:pPr>
            <a:endParaRPr lang="en-CA" baseline="-25000" dirty="0" smtClean="0"/>
          </a:p>
          <a:p>
            <a:r>
              <a:rPr lang="en-CA" b="1" dirty="0"/>
              <a:t>Molecules </a:t>
            </a:r>
            <a:r>
              <a:rPr lang="en-CA" dirty="0"/>
              <a:t>are made up of two or more </a:t>
            </a:r>
            <a:r>
              <a:rPr lang="en-CA" dirty="0" smtClean="0"/>
              <a:t>atoms</a:t>
            </a:r>
          </a:p>
          <a:p>
            <a:pPr marL="0" indent="0">
              <a:buNone/>
            </a:pPr>
            <a:r>
              <a:rPr lang="en-CA" dirty="0" smtClean="0"/>
              <a:t>	such as Cl</a:t>
            </a:r>
            <a:r>
              <a:rPr lang="en-CA" baseline="-25000" dirty="0" smtClean="0"/>
              <a:t>2</a:t>
            </a:r>
            <a:r>
              <a:rPr lang="en-CA" dirty="0" smtClean="0"/>
              <a:t>   or   CO</a:t>
            </a:r>
            <a:r>
              <a:rPr lang="en-CA" baseline="-25000" dirty="0" smtClean="0"/>
              <a:t>2</a:t>
            </a:r>
          </a:p>
          <a:p>
            <a:pPr marL="0" indent="0">
              <a:buNone/>
            </a:pPr>
            <a:endParaRPr lang="en-CA" dirty="0" smtClean="0"/>
          </a:p>
          <a:p>
            <a:pPr marL="0" indent="0">
              <a:buNone/>
            </a:pPr>
            <a:endParaRPr lang="en-CA" dirty="0" smtClean="0"/>
          </a:p>
          <a:p>
            <a:r>
              <a:rPr lang="en-CA" dirty="0" smtClean="0"/>
              <a:t>The molecules of a </a:t>
            </a:r>
            <a:r>
              <a:rPr lang="en-CA" b="1" dirty="0" smtClean="0"/>
              <a:t>compound </a:t>
            </a:r>
            <a:r>
              <a:rPr lang="en-CA" dirty="0" smtClean="0"/>
              <a:t>are made up of 2 or more atoms from </a:t>
            </a:r>
            <a:r>
              <a:rPr lang="en-CA" u="sng" dirty="0" smtClean="0"/>
              <a:t>different elements</a:t>
            </a:r>
            <a:r>
              <a:rPr lang="en-CA" dirty="0" smtClean="0"/>
              <a:t>.</a:t>
            </a:r>
          </a:p>
          <a:p>
            <a:pPr marL="1005840" lvl="3" indent="0">
              <a:buNone/>
            </a:pPr>
            <a:r>
              <a:rPr lang="en-CA" sz="2400" dirty="0"/>
              <a:t>s</a:t>
            </a:r>
            <a:r>
              <a:rPr lang="en-CA" sz="2400" dirty="0" smtClean="0"/>
              <a:t>uch as  K</a:t>
            </a:r>
            <a:r>
              <a:rPr lang="en-CA" sz="2400" baseline="-25000" dirty="0" smtClean="0"/>
              <a:t>2</a:t>
            </a:r>
            <a:r>
              <a:rPr lang="en-CA" sz="2400" dirty="0" smtClean="0"/>
              <a:t>S</a:t>
            </a:r>
            <a:endParaRPr lang="en-CA" sz="2400" dirty="0"/>
          </a:p>
        </p:txBody>
      </p:sp>
      <p:sp>
        <p:nvSpPr>
          <p:cNvPr id="2" name="TextBox 1"/>
          <p:cNvSpPr txBox="1"/>
          <p:nvPr/>
        </p:nvSpPr>
        <p:spPr>
          <a:xfrm>
            <a:off x="1725394" y="1340768"/>
            <a:ext cx="4320480" cy="646331"/>
          </a:xfrm>
          <a:prstGeom prst="rect">
            <a:avLst/>
          </a:prstGeom>
          <a:noFill/>
        </p:spPr>
        <p:txBody>
          <a:bodyPr wrap="square" rtlCol="0">
            <a:spAutoFit/>
          </a:bodyPr>
          <a:lstStyle/>
          <a:p>
            <a:r>
              <a:rPr lang="en-CA" i="1" dirty="0" smtClean="0">
                <a:solidFill>
                  <a:srgbClr val="FF0000"/>
                </a:solidFill>
              </a:rPr>
              <a:t>All atoms of copper are copper and all atoms of  hydrogen are hydrogen!</a:t>
            </a:r>
            <a:endParaRPr lang="en-US" i="1" dirty="0">
              <a:solidFill>
                <a:srgbClr val="FF0000"/>
              </a:solidFill>
            </a:endParaRPr>
          </a:p>
        </p:txBody>
      </p:sp>
      <p:sp>
        <p:nvSpPr>
          <p:cNvPr id="4" name="TextBox 3"/>
          <p:cNvSpPr txBox="1"/>
          <p:nvPr/>
        </p:nvSpPr>
        <p:spPr>
          <a:xfrm>
            <a:off x="1725394" y="5338082"/>
            <a:ext cx="5150862" cy="646331"/>
          </a:xfrm>
          <a:prstGeom prst="rect">
            <a:avLst/>
          </a:prstGeom>
          <a:noFill/>
        </p:spPr>
        <p:txBody>
          <a:bodyPr wrap="square" rtlCol="0">
            <a:spAutoFit/>
          </a:bodyPr>
          <a:lstStyle/>
          <a:p>
            <a:r>
              <a:rPr lang="en-CA" i="1" dirty="0" smtClean="0">
                <a:solidFill>
                  <a:srgbClr val="FF0000"/>
                </a:solidFill>
              </a:rPr>
              <a:t>This substance consists of 2 – K atoms and </a:t>
            </a:r>
            <a:br>
              <a:rPr lang="en-CA" i="1" dirty="0" smtClean="0">
                <a:solidFill>
                  <a:srgbClr val="FF0000"/>
                </a:solidFill>
              </a:rPr>
            </a:br>
            <a:r>
              <a:rPr lang="en-CA" i="1" dirty="0" smtClean="0">
                <a:solidFill>
                  <a:srgbClr val="FF0000"/>
                </a:solidFill>
              </a:rPr>
              <a:t>1 – S atom.  Atoms from two different elements!</a:t>
            </a:r>
            <a:endParaRPr lang="en-US" i="1" dirty="0">
              <a:solidFill>
                <a:srgbClr val="FF0000"/>
              </a:solidFill>
            </a:endParaRPr>
          </a:p>
        </p:txBody>
      </p:sp>
      <p:sp>
        <p:nvSpPr>
          <p:cNvPr id="5" name="TextBox 4"/>
          <p:cNvSpPr txBox="1"/>
          <p:nvPr/>
        </p:nvSpPr>
        <p:spPr>
          <a:xfrm>
            <a:off x="1331640" y="3140968"/>
            <a:ext cx="5976664" cy="646331"/>
          </a:xfrm>
          <a:prstGeom prst="rect">
            <a:avLst/>
          </a:prstGeom>
          <a:noFill/>
        </p:spPr>
        <p:txBody>
          <a:bodyPr wrap="square" rtlCol="0">
            <a:spAutoFit/>
          </a:bodyPr>
          <a:lstStyle/>
          <a:p>
            <a:r>
              <a:rPr lang="en-CA" i="1" dirty="0" smtClean="0">
                <a:solidFill>
                  <a:srgbClr val="FF0000"/>
                </a:solidFill>
              </a:rPr>
              <a:t>A chlorine molecule consists of  2- Cl atoms  while carbon dioxide consists of 1 – C atom and 2 – O  atoms</a:t>
            </a:r>
            <a:endParaRPr lang="en-US" i="1" dirty="0">
              <a:solidFill>
                <a:srgbClr val="FF0000"/>
              </a:solidFill>
            </a:endParaRPr>
          </a:p>
        </p:txBody>
      </p:sp>
    </p:spTree>
    <p:extLst>
      <p:ext uri="{BB962C8B-B14F-4D97-AF65-F5344CB8AC3E}">
        <p14:creationId xmlns:p14="http://schemas.microsoft.com/office/powerpoint/2010/main" val="15775914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omenclature – naming and rules for naming of compounds. - ppt video onlin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93" y="-99392"/>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52166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8058"/>
          </a:xfrm>
        </p:spPr>
        <p:txBody>
          <a:bodyPr>
            <a:normAutofit fontScale="90000"/>
          </a:bodyPr>
          <a:lstStyle/>
          <a:p>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Common Polyatomic Ions</a:t>
            </a:r>
            <a:endParaRPr lang="en-CA"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026" name="Picture 2"/>
          <p:cNvPicPr>
            <a:picLocks noChangeAspect="1" noChangeArrowheads="1"/>
          </p:cNvPicPr>
          <p:nvPr/>
        </p:nvPicPr>
        <p:blipFill>
          <a:blip r:embed="rId3" cstate="screen"/>
          <a:srcRect/>
          <a:stretch>
            <a:fillRect/>
          </a:stretch>
        </p:blipFill>
        <p:spPr bwMode="auto">
          <a:xfrm>
            <a:off x="2411760" y="836711"/>
            <a:ext cx="3672408" cy="5210427"/>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2000" fill="hold"/>
                                        <p:tgtEl>
                                          <p:spTgt spid="1026"/>
                                        </p:tgtEl>
                                        <p:attrNameLst>
                                          <p:attrName>ppt_x</p:attrName>
                                        </p:attrNameLst>
                                      </p:cBhvr>
                                      <p:tavLst>
                                        <p:tav tm="0">
                                          <p:val>
                                            <p:strVal val="#ppt_x"/>
                                          </p:val>
                                        </p:tav>
                                        <p:tav tm="100000">
                                          <p:val>
                                            <p:strVal val="#ppt_x"/>
                                          </p:val>
                                        </p:tav>
                                      </p:tavLst>
                                    </p:anim>
                                    <p:anim calcmode="lin" valueType="num">
                                      <p:cBhvr additive="base">
                                        <p:cTn id="8" dur="2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85728"/>
            <a:ext cx="6172200" cy="571504"/>
          </a:xfrm>
        </p:spPr>
        <p:txBody>
          <a:bodyPr/>
          <a:lstStyle/>
          <a:p>
            <a:r>
              <a:rPr lang="en-CA" dirty="0" smtClean="0"/>
              <a:t>Examples:</a:t>
            </a:r>
            <a:endParaRPr lang="en-CA" dirty="0"/>
          </a:p>
        </p:txBody>
      </p:sp>
      <p:sp>
        <p:nvSpPr>
          <p:cNvPr id="3" name="Text Placeholder 2"/>
          <p:cNvSpPr>
            <a:spLocks noGrp="1"/>
          </p:cNvSpPr>
          <p:nvPr>
            <p:ph type="body" idx="1"/>
          </p:nvPr>
        </p:nvSpPr>
        <p:spPr>
          <a:xfrm>
            <a:off x="2286000" y="1071546"/>
            <a:ext cx="6172200" cy="5310204"/>
          </a:xfrm>
        </p:spPr>
        <p:txBody>
          <a:bodyPr>
            <a:normAutofit/>
          </a:bodyPr>
          <a:lstStyle/>
          <a:p>
            <a:r>
              <a:rPr lang="en-CA" sz="2800" u="sng" spc="50" dirty="0" smtClean="0">
                <a:ln w="13500">
                  <a:solidFill>
                    <a:schemeClr val="accent1">
                      <a:shade val="2500"/>
                      <a:alpha val="6500"/>
                    </a:schemeClr>
                  </a:solidFill>
                  <a:prstDash val="solid"/>
                </a:ln>
                <a:solidFill>
                  <a:schemeClr val="accent1">
                    <a:tint val="3000"/>
                    <a:alpha val="95000"/>
                  </a:schemeClr>
                </a:solidFill>
                <a:latin typeface="Calibri" pitchFamily="34" charset="0"/>
              </a:rPr>
              <a:t>Ionic </a:t>
            </a:r>
            <a:r>
              <a:rPr lang="en-CA" sz="2800" u="sng" spc="50" dirty="0" smtClean="0">
                <a:ln w="13500">
                  <a:solidFill>
                    <a:schemeClr val="accent1">
                      <a:shade val="2500"/>
                      <a:alpha val="6500"/>
                    </a:schemeClr>
                  </a:solidFill>
                  <a:prstDash val="solid"/>
                </a:ln>
                <a:solidFill>
                  <a:schemeClr val="accent1">
                    <a:tint val="3000"/>
                    <a:alpha val="95000"/>
                  </a:schemeClr>
                </a:solidFill>
                <a:latin typeface="Calibri" pitchFamily="34" charset="0"/>
              </a:rPr>
              <a:t>Compound</a:t>
            </a:r>
            <a:endParaRPr lang="en-CA" sz="2800" u="sng" spc="50" dirty="0" smtClean="0">
              <a:ln w="13500">
                <a:solidFill>
                  <a:schemeClr val="accent1">
                    <a:shade val="2500"/>
                    <a:alpha val="6500"/>
                  </a:schemeClr>
                </a:solidFill>
                <a:prstDash val="solid"/>
              </a:ln>
              <a:solidFill>
                <a:schemeClr val="accent1">
                  <a:tint val="3000"/>
                  <a:alpha val="95000"/>
                </a:schemeClr>
              </a:solidFill>
              <a:latin typeface="Calibri" pitchFamily="34" charset="0"/>
            </a:endParaRPr>
          </a:p>
          <a:p>
            <a:r>
              <a:rPr lang="en-CA" sz="2800" b="0" spc="50" dirty="0" smtClean="0">
                <a:ln w="13500">
                  <a:solidFill>
                    <a:schemeClr val="accent1">
                      <a:shade val="2500"/>
                      <a:alpha val="6500"/>
                    </a:schemeClr>
                  </a:solidFill>
                  <a:prstDash val="solid"/>
                </a:ln>
                <a:solidFill>
                  <a:schemeClr val="accent1">
                    <a:tint val="3000"/>
                    <a:alpha val="95000"/>
                  </a:schemeClr>
                </a:solidFill>
                <a:latin typeface="Calibri" pitchFamily="34" charset="0"/>
              </a:rPr>
              <a:t>NaCl</a:t>
            </a:r>
          </a:p>
          <a:p>
            <a:endParaRPr lang="en-CA" sz="2800" b="0" spc="50" dirty="0" smtClean="0">
              <a:ln w="13500">
                <a:solidFill>
                  <a:schemeClr val="accent1">
                    <a:shade val="2500"/>
                    <a:alpha val="6500"/>
                  </a:schemeClr>
                </a:solidFill>
                <a:prstDash val="solid"/>
              </a:ln>
              <a:solidFill>
                <a:schemeClr val="accent1">
                  <a:tint val="3000"/>
                  <a:alpha val="95000"/>
                </a:schemeClr>
              </a:solidFill>
              <a:latin typeface="Calibri" pitchFamily="34" charset="0"/>
            </a:endParaRPr>
          </a:p>
          <a:p>
            <a:r>
              <a:rPr lang="en-CA" sz="2800" u="sng" spc="50" dirty="0" smtClean="0">
                <a:ln w="13500">
                  <a:solidFill>
                    <a:schemeClr val="accent1">
                      <a:shade val="2500"/>
                      <a:alpha val="6500"/>
                    </a:schemeClr>
                  </a:solidFill>
                  <a:prstDash val="solid"/>
                </a:ln>
                <a:solidFill>
                  <a:schemeClr val="accent1">
                    <a:tint val="3000"/>
                    <a:alpha val="95000"/>
                  </a:schemeClr>
                </a:solidFill>
                <a:latin typeface="Calibri" pitchFamily="34" charset="0"/>
              </a:rPr>
              <a:t>Covalent </a:t>
            </a:r>
            <a:r>
              <a:rPr lang="en-CA" sz="2800" u="sng" spc="50" dirty="0" smtClean="0">
                <a:ln w="13500">
                  <a:solidFill>
                    <a:schemeClr val="accent1">
                      <a:shade val="2500"/>
                      <a:alpha val="6500"/>
                    </a:schemeClr>
                  </a:solidFill>
                  <a:prstDash val="solid"/>
                </a:ln>
                <a:solidFill>
                  <a:schemeClr val="accent1">
                    <a:tint val="3000"/>
                    <a:alpha val="95000"/>
                  </a:schemeClr>
                </a:solidFill>
                <a:latin typeface="Calibri" pitchFamily="34" charset="0"/>
              </a:rPr>
              <a:t>Compound</a:t>
            </a:r>
            <a:endParaRPr lang="en-CA" sz="2800" u="sng" spc="50" dirty="0" smtClean="0">
              <a:ln w="13500">
                <a:solidFill>
                  <a:schemeClr val="accent1">
                    <a:shade val="2500"/>
                    <a:alpha val="6500"/>
                  </a:schemeClr>
                </a:solidFill>
                <a:prstDash val="solid"/>
              </a:ln>
              <a:solidFill>
                <a:schemeClr val="accent1">
                  <a:tint val="3000"/>
                  <a:alpha val="95000"/>
                </a:schemeClr>
              </a:solidFill>
              <a:latin typeface="Calibri" pitchFamily="34" charset="0"/>
            </a:endParaRPr>
          </a:p>
          <a:p>
            <a:r>
              <a:rPr lang="en-CA" sz="2800" b="0" spc="50" dirty="0" smtClean="0">
                <a:ln w="13500">
                  <a:solidFill>
                    <a:schemeClr val="accent1">
                      <a:shade val="2500"/>
                      <a:alpha val="6500"/>
                    </a:schemeClr>
                  </a:solidFill>
                  <a:prstDash val="solid"/>
                </a:ln>
                <a:solidFill>
                  <a:schemeClr val="accent1">
                    <a:tint val="3000"/>
                    <a:alpha val="95000"/>
                  </a:schemeClr>
                </a:solidFill>
                <a:latin typeface="Calibri" pitchFamily="34" charset="0"/>
              </a:rPr>
              <a:t>H</a:t>
            </a:r>
            <a:r>
              <a:rPr lang="en-CA" sz="2800" b="0" spc="50" baseline="-25000" dirty="0" smtClean="0">
                <a:ln w="13500">
                  <a:solidFill>
                    <a:schemeClr val="accent1">
                      <a:shade val="2500"/>
                      <a:alpha val="6500"/>
                    </a:schemeClr>
                  </a:solidFill>
                  <a:prstDash val="solid"/>
                </a:ln>
                <a:solidFill>
                  <a:schemeClr val="accent1">
                    <a:tint val="3000"/>
                    <a:alpha val="95000"/>
                  </a:schemeClr>
                </a:solidFill>
                <a:latin typeface="Calibri" pitchFamily="34" charset="0"/>
              </a:rPr>
              <a:t>2</a:t>
            </a:r>
            <a:r>
              <a:rPr lang="en-CA" sz="2800" b="0" spc="50" dirty="0" smtClean="0">
                <a:ln w="13500">
                  <a:solidFill>
                    <a:schemeClr val="accent1">
                      <a:shade val="2500"/>
                      <a:alpha val="6500"/>
                    </a:schemeClr>
                  </a:solidFill>
                  <a:prstDash val="solid"/>
                </a:ln>
                <a:solidFill>
                  <a:schemeClr val="accent1">
                    <a:tint val="3000"/>
                    <a:alpha val="95000"/>
                  </a:schemeClr>
                </a:solidFill>
                <a:latin typeface="Calibri" pitchFamily="34" charset="0"/>
              </a:rPr>
              <a:t>O</a:t>
            </a:r>
          </a:p>
          <a:p>
            <a:endParaRPr lang="en-CA" sz="2800" b="0" spc="50" dirty="0" smtClean="0">
              <a:ln w="13500">
                <a:solidFill>
                  <a:schemeClr val="accent1">
                    <a:shade val="2500"/>
                    <a:alpha val="6500"/>
                  </a:schemeClr>
                </a:solidFill>
                <a:prstDash val="solid"/>
              </a:ln>
              <a:solidFill>
                <a:schemeClr val="accent1">
                  <a:tint val="3000"/>
                  <a:alpha val="95000"/>
                </a:schemeClr>
              </a:solidFill>
              <a:latin typeface="Calibri" pitchFamily="34" charset="0"/>
            </a:endParaRPr>
          </a:p>
          <a:p>
            <a:r>
              <a:rPr lang="en-CA" sz="2800" u="sng" spc="50" dirty="0" smtClean="0">
                <a:ln w="13500">
                  <a:solidFill>
                    <a:schemeClr val="accent1">
                      <a:shade val="2500"/>
                      <a:alpha val="6500"/>
                    </a:schemeClr>
                  </a:solidFill>
                  <a:prstDash val="solid"/>
                </a:ln>
                <a:solidFill>
                  <a:schemeClr val="accent1">
                    <a:tint val="3000"/>
                    <a:alpha val="95000"/>
                  </a:schemeClr>
                </a:solidFill>
                <a:latin typeface="Calibri" pitchFamily="34" charset="0"/>
              </a:rPr>
              <a:t>Ionic </a:t>
            </a:r>
            <a:r>
              <a:rPr lang="en-CA" sz="2800" u="sng" spc="50" dirty="0" smtClean="0">
                <a:ln w="13500">
                  <a:solidFill>
                    <a:schemeClr val="accent1">
                      <a:shade val="2500"/>
                      <a:alpha val="6500"/>
                    </a:schemeClr>
                  </a:solidFill>
                  <a:prstDash val="solid"/>
                </a:ln>
                <a:solidFill>
                  <a:schemeClr val="accent1">
                    <a:tint val="3000"/>
                    <a:alpha val="95000"/>
                  </a:schemeClr>
                </a:solidFill>
                <a:latin typeface="Calibri" pitchFamily="34" charset="0"/>
              </a:rPr>
              <a:t>compound containing a </a:t>
            </a:r>
            <a:r>
              <a:rPr lang="en-CA" sz="2800" u="sng" spc="50" dirty="0" smtClean="0">
                <a:ln w="13500">
                  <a:solidFill>
                    <a:schemeClr val="accent1">
                      <a:shade val="2500"/>
                      <a:alpha val="6500"/>
                    </a:schemeClr>
                  </a:solidFill>
                  <a:prstDash val="solid"/>
                </a:ln>
                <a:solidFill>
                  <a:schemeClr val="accent1">
                    <a:tint val="3000"/>
                    <a:alpha val="95000"/>
                  </a:schemeClr>
                </a:solidFill>
                <a:latin typeface="Calibri" pitchFamily="34" charset="0"/>
              </a:rPr>
              <a:t>Polyatomic Ion</a:t>
            </a:r>
          </a:p>
          <a:p>
            <a:r>
              <a:rPr lang="en-CA" sz="2800" b="0" spc="50" dirty="0" smtClean="0">
                <a:ln w="13500">
                  <a:solidFill>
                    <a:schemeClr val="accent1">
                      <a:shade val="2500"/>
                      <a:alpha val="6500"/>
                    </a:schemeClr>
                  </a:solidFill>
                  <a:prstDash val="solid"/>
                </a:ln>
                <a:solidFill>
                  <a:schemeClr val="accent1">
                    <a:tint val="3000"/>
                    <a:alpha val="95000"/>
                  </a:schemeClr>
                </a:solidFill>
                <a:latin typeface="Calibri" pitchFamily="34" charset="0"/>
              </a:rPr>
              <a:t>CaSO</a:t>
            </a:r>
            <a:r>
              <a:rPr lang="en-CA" sz="2800" b="0" spc="50" baseline="-25000" dirty="0" smtClean="0">
                <a:ln w="13500">
                  <a:solidFill>
                    <a:schemeClr val="accent1">
                      <a:shade val="2500"/>
                      <a:alpha val="6500"/>
                    </a:schemeClr>
                  </a:solidFill>
                  <a:prstDash val="solid"/>
                </a:ln>
                <a:solidFill>
                  <a:schemeClr val="accent1">
                    <a:tint val="3000"/>
                    <a:alpha val="95000"/>
                  </a:schemeClr>
                </a:solidFill>
                <a:latin typeface="Calibri" pitchFamily="34" charset="0"/>
              </a:rPr>
              <a:t>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2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DO THIS!</a:t>
            </a:r>
            <a:endParaRPr lang="en-CA"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Content Placeholder 3"/>
          <p:cNvSpPr>
            <a:spLocks noGrp="1"/>
          </p:cNvSpPr>
          <p:nvPr>
            <p:ph sz="quarter" idx="1"/>
          </p:nvPr>
        </p:nvSpPr>
        <p:spPr>
          <a:xfrm>
            <a:off x="457200" y="1600200"/>
            <a:ext cx="7571184" cy="3105822"/>
          </a:xfrm>
        </p:spPr>
        <p:style>
          <a:lnRef idx="1">
            <a:schemeClr val="accent1"/>
          </a:lnRef>
          <a:fillRef idx="3">
            <a:schemeClr val="accent1"/>
          </a:fillRef>
          <a:effectRef idx="2">
            <a:schemeClr val="accent1"/>
          </a:effectRef>
          <a:fontRef idx="minor">
            <a:schemeClr val="lt1"/>
          </a:fontRef>
        </p:style>
        <p:txBody>
          <a:bodyPr>
            <a:noAutofit/>
          </a:bodyPr>
          <a:lstStyle/>
          <a:p>
            <a:r>
              <a:rPr lang="en-CA" sz="2800" dirty="0" smtClean="0"/>
              <a:t>Refer to text pgs. 76 – 80</a:t>
            </a:r>
          </a:p>
          <a:p>
            <a:r>
              <a:rPr lang="en-CA" sz="2800" dirty="0" smtClean="0"/>
              <a:t>Complete Comparison Sheets</a:t>
            </a:r>
          </a:p>
          <a:p>
            <a:r>
              <a:rPr lang="en-CA" sz="2800" dirty="0" smtClean="0"/>
              <a:t>Complete Ions vs Atoms vs Compounds sheet!</a:t>
            </a:r>
          </a:p>
          <a:p>
            <a:pPr marL="0" indent="0">
              <a:buNone/>
            </a:pPr>
            <a:endParaRPr lang="en-CA" sz="2800"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fontScale="90000"/>
          </a:bodyPr>
          <a:lstStyle/>
          <a:p>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What is a compound?</a:t>
            </a:r>
            <a:b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CA"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sz="quarter" idx="1"/>
          </p:nvPr>
        </p:nvSpPr>
        <p:spPr>
          <a:xfrm>
            <a:off x="467544" y="1196752"/>
            <a:ext cx="8208912" cy="4873752"/>
          </a:xfrm>
        </p:spPr>
        <p:txBody>
          <a:bodyPr/>
          <a:lstStyle/>
          <a:p>
            <a:r>
              <a:rPr lang="en-CA" dirty="0" smtClean="0"/>
              <a:t>2 or more elements joined together by chemical bonds</a:t>
            </a:r>
          </a:p>
          <a:p>
            <a:r>
              <a:rPr lang="en-CA" dirty="0" smtClean="0"/>
              <a:t>The substance has different properties than the elements that make it up. </a:t>
            </a:r>
          </a:p>
          <a:p>
            <a:r>
              <a:rPr lang="en-CA" dirty="0" smtClean="0"/>
              <a:t>The elements making up the compound exist in specific ratios</a:t>
            </a:r>
          </a:p>
          <a:p>
            <a:pPr marL="0" indent="0">
              <a:buNone/>
            </a:pPr>
            <a:r>
              <a:rPr lang="en-CA" dirty="0" smtClean="0"/>
              <a:t>  </a:t>
            </a:r>
          </a:p>
          <a:p>
            <a:pPr marL="0" indent="0">
              <a:buNone/>
            </a:pPr>
            <a:r>
              <a:rPr lang="en-CA" dirty="0" smtClean="0"/>
              <a:t> 	Ex</a:t>
            </a:r>
            <a:r>
              <a:rPr lang="en-CA" dirty="0"/>
              <a:t>. Water = H</a:t>
            </a:r>
            <a:r>
              <a:rPr lang="en-CA" baseline="-25000" dirty="0"/>
              <a:t>2</a:t>
            </a:r>
            <a:r>
              <a:rPr lang="en-CA" dirty="0"/>
              <a:t>O  </a:t>
            </a:r>
            <a:endParaRPr lang="en-CA" dirty="0" smtClean="0"/>
          </a:p>
          <a:p>
            <a:pPr marL="0" indent="0">
              <a:buNone/>
            </a:pPr>
            <a:r>
              <a:rPr lang="en-CA" dirty="0" smtClean="0"/>
              <a:t>	Contains:</a:t>
            </a:r>
          </a:p>
        </p:txBody>
      </p:sp>
      <p:pic>
        <p:nvPicPr>
          <p:cNvPr id="1026" name="Picture 2" descr="Image result for Gullfo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3429000"/>
            <a:ext cx="4176464" cy="31283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27584" y="4797152"/>
            <a:ext cx="3042173" cy="923330"/>
          </a:xfrm>
          <a:prstGeom prst="rect">
            <a:avLst/>
          </a:prstGeom>
          <a:noFill/>
        </p:spPr>
        <p:txBody>
          <a:bodyPr wrap="square" rtlCol="0">
            <a:spAutoFit/>
          </a:bodyPr>
          <a:lstStyle/>
          <a:p>
            <a:r>
              <a:rPr lang="en-CA" dirty="0" smtClean="0">
                <a:solidFill>
                  <a:srgbClr val="FF0000"/>
                </a:solidFill>
              </a:rPr>
              <a:t>2 – H atoms &amp; 1 – O atom</a:t>
            </a:r>
          </a:p>
          <a:p>
            <a:r>
              <a:rPr lang="en-CA" dirty="0" smtClean="0">
                <a:solidFill>
                  <a:srgbClr val="FF0000"/>
                </a:solidFill>
              </a:rPr>
              <a:t>2 different elements</a:t>
            </a:r>
            <a:endParaRPr lang="en-CA" dirty="0">
              <a:solidFill>
                <a:srgbClr val="FF0000"/>
              </a:solidFill>
            </a:endParaRPr>
          </a:p>
          <a:p>
            <a:r>
              <a:rPr lang="en-CA" dirty="0" smtClean="0">
                <a:solidFill>
                  <a:srgbClr val="FF0000"/>
                </a:solidFill>
              </a:rPr>
              <a:t>2:1 ratio</a:t>
            </a:r>
            <a:endParaRPr lang="en-US"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1000"/>
                                        <p:tgtEl>
                                          <p:spTgt spid="5"/>
                                        </p:tgtEl>
                                      </p:cBhvr>
                                    </p:animEffect>
                                    <p:anim calcmode="lin" valueType="num">
                                      <p:cBhvr>
                                        <p:cTn id="48" dur="1000" fill="hold"/>
                                        <p:tgtEl>
                                          <p:spTgt spid="5"/>
                                        </p:tgtEl>
                                        <p:attrNameLst>
                                          <p:attrName>ppt_x</p:attrName>
                                        </p:attrNameLst>
                                      </p:cBhvr>
                                      <p:tavLst>
                                        <p:tav tm="0">
                                          <p:val>
                                            <p:strVal val="#ppt_x"/>
                                          </p:val>
                                        </p:tav>
                                        <p:tav tm="100000">
                                          <p:val>
                                            <p:strVal val="#ppt_x"/>
                                          </p:val>
                                        </p:tav>
                                      </p:tavLst>
                                    </p:anim>
                                    <p:anim calcmode="lin" valueType="num">
                                      <p:cBhvr>
                                        <p:cTn id="4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836712"/>
            <a:ext cx="7704856" cy="4124206"/>
          </a:xfrm>
          <a:prstGeom prst="rect">
            <a:avLst/>
          </a:prstGeom>
        </p:spPr>
        <p:txBody>
          <a:bodyPr wrap="square">
            <a:spAutoFit/>
          </a:bodyPr>
          <a:lstStyle/>
          <a:p>
            <a:r>
              <a:rPr lang="en-US" sz="2000" b="1" u="sng" dirty="0" smtClean="0"/>
              <a:t>Chemical formulas of  Compounds /Molecules show:</a:t>
            </a:r>
          </a:p>
          <a:p>
            <a:endParaRPr lang="en-US" dirty="0" smtClean="0"/>
          </a:p>
          <a:p>
            <a:pPr marL="342900" indent="-342900">
              <a:buAutoNum type="arabicPeriod"/>
            </a:pPr>
            <a:r>
              <a:rPr lang="en-CA" sz="2000" dirty="0" smtClean="0"/>
              <a:t>The proportion of  each element present in the substance</a:t>
            </a:r>
          </a:p>
          <a:p>
            <a:pPr marL="342900" indent="-342900">
              <a:buAutoNum type="arabicPeriod"/>
            </a:pPr>
            <a:r>
              <a:rPr lang="en-CA" sz="2000" dirty="0" smtClean="0"/>
              <a:t>The elements present in a substance</a:t>
            </a:r>
          </a:p>
          <a:p>
            <a:pPr marL="342900" indent="-342900">
              <a:buAutoNum type="arabicPeriod"/>
            </a:pPr>
            <a:r>
              <a:rPr lang="en-CA" sz="2000" dirty="0" smtClean="0"/>
              <a:t>Number of atoms of each element in the substance</a:t>
            </a:r>
          </a:p>
          <a:p>
            <a:pPr marL="342900" indent="-342900">
              <a:buAutoNum type="arabicPeriod"/>
            </a:pPr>
            <a:r>
              <a:rPr lang="en-CA" sz="2000" dirty="0" smtClean="0"/>
              <a:t>Parentheses may be used to show groups of atoms that stay together and behave as a unit</a:t>
            </a:r>
            <a:endParaRPr lang="en-US" sz="2000" dirty="0" smtClean="0"/>
          </a:p>
          <a:p>
            <a:endParaRPr lang="en-US" dirty="0"/>
          </a:p>
          <a:p>
            <a:endParaRPr lang="en-US" dirty="0"/>
          </a:p>
          <a:p>
            <a:r>
              <a:rPr lang="en-US" dirty="0"/>
              <a:t>E.g. CO</a:t>
            </a:r>
            <a:r>
              <a:rPr lang="en-US" baseline="-25000" dirty="0"/>
              <a:t> 2 </a:t>
            </a:r>
            <a:r>
              <a:rPr lang="en-US" dirty="0" smtClean="0"/>
              <a:t>=</a:t>
            </a:r>
            <a:endParaRPr lang="en-US" dirty="0"/>
          </a:p>
          <a:p>
            <a:endParaRPr lang="en-US" dirty="0"/>
          </a:p>
          <a:p>
            <a:endParaRPr lang="en-US" dirty="0"/>
          </a:p>
          <a:p>
            <a:r>
              <a:rPr lang="en-US" dirty="0"/>
              <a:t>E.g. </a:t>
            </a:r>
            <a:r>
              <a:rPr lang="en-US" dirty="0" smtClean="0"/>
              <a:t>Ca(NO</a:t>
            </a:r>
            <a:r>
              <a:rPr lang="en-US" baseline="-25000" dirty="0" smtClean="0"/>
              <a:t>3</a:t>
            </a:r>
            <a:r>
              <a:rPr lang="en-US" dirty="0" smtClean="0"/>
              <a:t>)</a:t>
            </a:r>
            <a:r>
              <a:rPr lang="en-US" baseline="-25000" dirty="0" smtClean="0"/>
              <a:t>2</a:t>
            </a:r>
            <a:r>
              <a:rPr lang="en-US" dirty="0" smtClean="0"/>
              <a:t> =</a:t>
            </a:r>
            <a:endParaRPr lang="en-US" baseline="-25000" dirty="0"/>
          </a:p>
          <a:p>
            <a:endParaRPr lang="en-US" dirty="0"/>
          </a:p>
        </p:txBody>
      </p:sp>
      <p:sp>
        <p:nvSpPr>
          <p:cNvPr id="3" name="TextBox 2"/>
          <p:cNvSpPr txBox="1"/>
          <p:nvPr/>
        </p:nvSpPr>
        <p:spPr>
          <a:xfrm>
            <a:off x="2339752" y="3325302"/>
            <a:ext cx="3583454" cy="646331"/>
          </a:xfrm>
          <a:prstGeom prst="rect">
            <a:avLst/>
          </a:prstGeom>
          <a:noFill/>
        </p:spPr>
        <p:txBody>
          <a:bodyPr wrap="square" rtlCol="0">
            <a:spAutoFit/>
          </a:bodyPr>
          <a:lstStyle/>
          <a:p>
            <a:r>
              <a:rPr lang="en-CA" dirty="0" smtClean="0">
                <a:solidFill>
                  <a:srgbClr val="FF0000"/>
                </a:solidFill>
              </a:rPr>
              <a:t>2 different elements</a:t>
            </a:r>
          </a:p>
          <a:p>
            <a:r>
              <a:rPr lang="en-CA" dirty="0" smtClean="0">
                <a:solidFill>
                  <a:srgbClr val="FF0000"/>
                </a:solidFill>
              </a:rPr>
              <a:t>1 – C  and 2 – O  =  3 atoms </a:t>
            </a:r>
            <a:endParaRPr lang="en-US" dirty="0">
              <a:solidFill>
                <a:srgbClr val="FF0000"/>
              </a:solidFill>
            </a:endParaRPr>
          </a:p>
        </p:txBody>
      </p:sp>
      <p:sp>
        <p:nvSpPr>
          <p:cNvPr id="5" name="TextBox 4"/>
          <p:cNvSpPr txBox="1"/>
          <p:nvPr/>
        </p:nvSpPr>
        <p:spPr>
          <a:xfrm>
            <a:off x="2634858" y="4248632"/>
            <a:ext cx="4231526" cy="646331"/>
          </a:xfrm>
          <a:prstGeom prst="rect">
            <a:avLst/>
          </a:prstGeom>
          <a:noFill/>
        </p:spPr>
        <p:txBody>
          <a:bodyPr wrap="square" rtlCol="0">
            <a:spAutoFit/>
          </a:bodyPr>
          <a:lstStyle/>
          <a:p>
            <a:r>
              <a:rPr lang="en-CA" dirty="0">
                <a:solidFill>
                  <a:srgbClr val="FF0000"/>
                </a:solidFill>
              </a:rPr>
              <a:t>3 different </a:t>
            </a:r>
            <a:r>
              <a:rPr lang="en-CA" dirty="0" smtClean="0">
                <a:solidFill>
                  <a:srgbClr val="FF0000"/>
                </a:solidFill>
              </a:rPr>
              <a:t>elements</a:t>
            </a:r>
            <a:endParaRPr lang="en-US" dirty="0">
              <a:solidFill>
                <a:srgbClr val="FF0000"/>
              </a:solidFill>
            </a:endParaRPr>
          </a:p>
          <a:p>
            <a:r>
              <a:rPr lang="en-CA" dirty="0" smtClean="0">
                <a:solidFill>
                  <a:srgbClr val="FF0000"/>
                </a:solidFill>
              </a:rPr>
              <a:t>1 – Ca, 2 – N  and 6 – O  = 9 atoms</a:t>
            </a:r>
          </a:p>
        </p:txBody>
      </p:sp>
      <p:sp>
        <p:nvSpPr>
          <p:cNvPr id="4" name="TextBox 3"/>
          <p:cNvSpPr txBox="1"/>
          <p:nvPr/>
        </p:nvSpPr>
        <p:spPr>
          <a:xfrm>
            <a:off x="1331640" y="5287741"/>
            <a:ext cx="6552728" cy="369332"/>
          </a:xfrm>
          <a:prstGeom prst="rect">
            <a:avLst/>
          </a:prstGeom>
          <a:noFill/>
        </p:spPr>
        <p:txBody>
          <a:bodyPr wrap="square" rtlCol="0">
            <a:spAutoFit/>
          </a:bodyPr>
          <a:lstStyle/>
          <a:p>
            <a:r>
              <a:rPr lang="en-CA" dirty="0" smtClean="0"/>
              <a:t>How many atoms are in the following compound:  Ca</a:t>
            </a:r>
            <a:r>
              <a:rPr lang="en-US" baseline="-25000" dirty="0" smtClean="0"/>
              <a:t>3</a:t>
            </a:r>
            <a:r>
              <a:rPr lang="en-CA" dirty="0" smtClean="0"/>
              <a:t>N</a:t>
            </a:r>
            <a:r>
              <a:rPr lang="en-US" baseline="-25000" dirty="0" smtClean="0"/>
              <a:t>2</a:t>
            </a:r>
            <a:r>
              <a:rPr lang="en-US" dirty="0" smtClean="0"/>
              <a:t>?</a:t>
            </a:r>
            <a:endParaRPr lang="en-US" dirty="0"/>
          </a:p>
        </p:txBody>
      </p:sp>
      <p:sp>
        <p:nvSpPr>
          <p:cNvPr id="6" name="TextBox 5"/>
          <p:cNvSpPr txBox="1"/>
          <p:nvPr/>
        </p:nvSpPr>
        <p:spPr>
          <a:xfrm>
            <a:off x="3131840" y="5795972"/>
            <a:ext cx="3168352" cy="369332"/>
          </a:xfrm>
          <a:prstGeom prst="rect">
            <a:avLst/>
          </a:prstGeom>
          <a:noFill/>
        </p:spPr>
        <p:txBody>
          <a:bodyPr wrap="square" rtlCol="0">
            <a:spAutoFit/>
          </a:bodyPr>
          <a:lstStyle/>
          <a:p>
            <a:r>
              <a:rPr lang="en-CA" dirty="0" smtClean="0"/>
              <a:t> </a:t>
            </a:r>
            <a:r>
              <a:rPr lang="en-CA" dirty="0" smtClean="0">
                <a:solidFill>
                  <a:srgbClr val="FF0000"/>
                </a:solidFill>
              </a:rPr>
              <a:t>3 –Ca + 2 – N = 5 atoms</a:t>
            </a:r>
            <a:endParaRPr lang="en-US" dirty="0">
              <a:solidFill>
                <a:srgbClr val="FF0000"/>
              </a:solidFill>
            </a:endParaRPr>
          </a:p>
        </p:txBody>
      </p:sp>
    </p:spTree>
    <p:extLst>
      <p:ext uri="{BB962C8B-B14F-4D97-AF65-F5344CB8AC3E}">
        <p14:creationId xmlns:p14="http://schemas.microsoft.com/office/powerpoint/2010/main" val="6302452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9368" y="1340767"/>
            <a:ext cx="6552728" cy="1661993"/>
          </a:xfrm>
          <a:prstGeom prst="rect">
            <a:avLst/>
          </a:prstGeom>
          <a:noFill/>
        </p:spPr>
        <p:txBody>
          <a:bodyPr wrap="square" rtlCol="0">
            <a:spAutoFit/>
          </a:bodyPr>
          <a:lstStyle/>
          <a:p>
            <a:r>
              <a:rPr lang="en-CA" dirty="0" smtClean="0"/>
              <a:t>1) How many different elements are in the following compound?    Al (OH)</a:t>
            </a:r>
            <a:r>
              <a:rPr lang="en-CA" baseline="-25000" dirty="0" smtClean="0"/>
              <a:t>3</a:t>
            </a:r>
          </a:p>
          <a:p>
            <a:endParaRPr lang="en-CA" baseline="-25000" dirty="0"/>
          </a:p>
          <a:p>
            <a:endParaRPr lang="en-CA" dirty="0" smtClean="0"/>
          </a:p>
          <a:p>
            <a:endParaRPr lang="en-CA" dirty="0"/>
          </a:p>
          <a:p>
            <a:r>
              <a:rPr lang="en-CA" dirty="0" smtClean="0"/>
              <a:t>How many atoms are in this compound?</a:t>
            </a:r>
          </a:p>
        </p:txBody>
      </p:sp>
      <p:sp>
        <p:nvSpPr>
          <p:cNvPr id="3" name="TextBox 2"/>
          <p:cNvSpPr txBox="1"/>
          <p:nvPr/>
        </p:nvSpPr>
        <p:spPr>
          <a:xfrm>
            <a:off x="1331640" y="620688"/>
            <a:ext cx="5904656" cy="461665"/>
          </a:xfrm>
          <a:prstGeom prst="rect">
            <a:avLst/>
          </a:prstGeom>
          <a:noFill/>
        </p:spPr>
        <p:txBody>
          <a:bodyPr wrap="square" rtlCol="0">
            <a:spAutoFit/>
          </a:bodyPr>
          <a:lstStyle/>
          <a:p>
            <a:r>
              <a:rPr lang="en-CA" sz="2400" b="1" dirty="0" smtClean="0"/>
              <a:t>Try the following questions:</a:t>
            </a:r>
            <a:endParaRPr lang="en-US" sz="2400" b="1" dirty="0"/>
          </a:p>
        </p:txBody>
      </p:sp>
      <p:sp>
        <p:nvSpPr>
          <p:cNvPr id="4" name="TextBox 3"/>
          <p:cNvSpPr txBox="1"/>
          <p:nvPr/>
        </p:nvSpPr>
        <p:spPr>
          <a:xfrm>
            <a:off x="2771800" y="2029704"/>
            <a:ext cx="2592288" cy="369332"/>
          </a:xfrm>
          <a:prstGeom prst="rect">
            <a:avLst/>
          </a:prstGeom>
          <a:noFill/>
        </p:spPr>
        <p:txBody>
          <a:bodyPr wrap="square" rtlCol="0">
            <a:spAutoFit/>
          </a:bodyPr>
          <a:lstStyle/>
          <a:p>
            <a:r>
              <a:rPr lang="en-CA" dirty="0" smtClean="0">
                <a:solidFill>
                  <a:srgbClr val="FF0000"/>
                </a:solidFill>
              </a:rPr>
              <a:t>Three Elements</a:t>
            </a:r>
            <a:endParaRPr lang="en-US" dirty="0">
              <a:solidFill>
                <a:srgbClr val="FF0000"/>
              </a:solidFill>
            </a:endParaRPr>
          </a:p>
        </p:txBody>
      </p:sp>
      <p:sp>
        <p:nvSpPr>
          <p:cNvPr id="5" name="TextBox 4"/>
          <p:cNvSpPr txBox="1"/>
          <p:nvPr/>
        </p:nvSpPr>
        <p:spPr>
          <a:xfrm>
            <a:off x="2771800" y="3026456"/>
            <a:ext cx="3600400" cy="369332"/>
          </a:xfrm>
          <a:prstGeom prst="rect">
            <a:avLst/>
          </a:prstGeom>
          <a:noFill/>
        </p:spPr>
        <p:txBody>
          <a:bodyPr wrap="square" rtlCol="0">
            <a:spAutoFit/>
          </a:bodyPr>
          <a:lstStyle/>
          <a:p>
            <a:r>
              <a:rPr lang="en-CA" dirty="0" smtClean="0">
                <a:solidFill>
                  <a:srgbClr val="FF0000"/>
                </a:solidFill>
              </a:rPr>
              <a:t>1 – Al ,  3 – O,  3 – H  =  7 atoms</a:t>
            </a:r>
            <a:endParaRPr lang="en-US" dirty="0">
              <a:solidFill>
                <a:srgbClr val="FF0000"/>
              </a:solidFill>
            </a:endParaRPr>
          </a:p>
        </p:txBody>
      </p:sp>
      <p:sp>
        <p:nvSpPr>
          <p:cNvPr id="7" name="TextBox 6"/>
          <p:cNvSpPr txBox="1"/>
          <p:nvPr/>
        </p:nvSpPr>
        <p:spPr>
          <a:xfrm>
            <a:off x="1203082" y="3676381"/>
            <a:ext cx="6624736" cy="2031325"/>
          </a:xfrm>
          <a:prstGeom prst="rect">
            <a:avLst/>
          </a:prstGeom>
          <a:noFill/>
        </p:spPr>
        <p:txBody>
          <a:bodyPr wrap="square" rtlCol="0">
            <a:spAutoFit/>
          </a:bodyPr>
          <a:lstStyle/>
          <a:p>
            <a:r>
              <a:rPr lang="en-CA" dirty="0" smtClean="0"/>
              <a:t>2) How many elements different  are in the following compound?   (NH</a:t>
            </a:r>
            <a:r>
              <a:rPr lang="en-CA" baseline="-25000" dirty="0" smtClean="0"/>
              <a:t>4</a:t>
            </a:r>
            <a:r>
              <a:rPr lang="en-CA" dirty="0" smtClean="0"/>
              <a:t>)</a:t>
            </a:r>
            <a:r>
              <a:rPr lang="en-CA" baseline="-25000" dirty="0" smtClean="0"/>
              <a:t>3</a:t>
            </a:r>
            <a:r>
              <a:rPr lang="en-CA" dirty="0" smtClean="0"/>
              <a:t> PO</a:t>
            </a:r>
            <a:r>
              <a:rPr lang="en-CA" baseline="-25000" dirty="0" smtClean="0"/>
              <a:t>4</a:t>
            </a:r>
          </a:p>
          <a:p>
            <a:endParaRPr lang="en-CA" baseline="-25000" dirty="0"/>
          </a:p>
          <a:p>
            <a:endParaRPr lang="en-CA" baseline="-25000" dirty="0" smtClean="0"/>
          </a:p>
          <a:p>
            <a:endParaRPr lang="en-CA" baseline="-25000" dirty="0"/>
          </a:p>
          <a:p>
            <a:endParaRPr lang="en-CA" baseline="-25000" dirty="0" smtClean="0"/>
          </a:p>
          <a:p>
            <a:endParaRPr lang="en-CA" baseline="-25000" dirty="0"/>
          </a:p>
          <a:p>
            <a:r>
              <a:rPr lang="en-CA" dirty="0"/>
              <a:t>How many atoms are in this compound?</a:t>
            </a:r>
          </a:p>
          <a:p>
            <a:endParaRPr lang="en-US" baseline="-25000" dirty="0"/>
          </a:p>
        </p:txBody>
      </p:sp>
      <p:sp>
        <p:nvSpPr>
          <p:cNvPr id="8" name="TextBox 7"/>
          <p:cNvSpPr txBox="1"/>
          <p:nvPr/>
        </p:nvSpPr>
        <p:spPr>
          <a:xfrm>
            <a:off x="2788568" y="4516585"/>
            <a:ext cx="2592288" cy="369332"/>
          </a:xfrm>
          <a:prstGeom prst="rect">
            <a:avLst/>
          </a:prstGeom>
          <a:noFill/>
        </p:spPr>
        <p:txBody>
          <a:bodyPr wrap="square" rtlCol="0">
            <a:spAutoFit/>
          </a:bodyPr>
          <a:lstStyle/>
          <a:p>
            <a:r>
              <a:rPr lang="en-CA" dirty="0" smtClean="0">
                <a:solidFill>
                  <a:srgbClr val="FF0000"/>
                </a:solidFill>
              </a:rPr>
              <a:t>Four Elements</a:t>
            </a:r>
            <a:endParaRPr lang="en-US" dirty="0">
              <a:solidFill>
                <a:srgbClr val="FF0000"/>
              </a:solidFill>
            </a:endParaRPr>
          </a:p>
        </p:txBody>
      </p:sp>
      <p:sp>
        <p:nvSpPr>
          <p:cNvPr id="9" name="TextBox 8"/>
          <p:cNvSpPr txBox="1"/>
          <p:nvPr/>
        </p:nvSpPr>
        <p:spPr>
          <a:xfrm>
            <a:off x="2788568" y="5707706"/>
            <a:ext cx="4248472" cy="369332"/>
          </a:xfrm>
          <a:prstGeom prst="rect">
            <a:avLst/>
          </a:prstGeom>
          <a:noFill/>
        </p:spPr>
        <p:txBody>
          <a:bodyPr wrap="square" rtlCol="0">
            <a:spAutoFit/>
          </a:bodyPr>
          <a:lstStyle/>
          <a:p>
            <a:r>
              <a:rPr lang="en-CA" dirty="0" smtClean="0">
                <a:solidFill>
                  <a:srgbClr val="FF0000"/>
                </a:solidFill>
              </a:rPr>
              <a:t>3 – N,   12 – H,  1 – P,  4 – O </a:t>
            </a:r>
            <a:endParaRPr lang="en-US" dirty="0">
              <a:solidFill>
                <a:srgbClr val="FF0000"/>
              </a:solidFill>
            </a:endParaRPr>
          </a:p>
        </p:txBody>
      </p:sp>
    </p:spTree>
    <p:extLst>
      <p:ext uri="{BB962C8B-B14F-4D97-AF65-F5344CB8AC3E}">
        <p14:creationId xmlns:p14="http://schemas.microsoft.com/office/powerpoint/2010/main" val="28082303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Types of Compounds</a:t>
            </a:r>
            <a:endParaRPr lang="en-CA" dirty="0"/>
          </a:p>
        </p:txBody>
      </p:sp>
      <p:sp>
        <p:nvSpPr>
          <p:cNvPr id="3" name="Text Placeholder 2"/>
          <p:cNvSpPr>
            <a:spLocks noGrp="1"/>
          </p:cNvSpPr>
          <p:nvPr>
            <p:ph type="body" idx="1"/>
          </p:nvPr>
        </p:nvSpPr>
        <p:spPr/>
        <p:txBody>
          <a:bodyPr/>
          <a:lstStyle/>
          <a:p>
            <a:r>
              <a:rPr lang="en-CA" dirty="0" smtClean="0"/>
              <a:t>Metal with non-metal      vs    </a:t>
            </a:r>
          </a:p>
          <a:p>
            <a:r>
              <a:rPr lang="en-CA" dirty="0"/>
              <a:t> </a:t>
            </a:r>
            <a:r>
              <a:rPr lang="en-CA" dirty="0" smtClean="0"/>
              <a:t>                                       </a:t>
            </a:r>
            <a:r>
              <a:rPr lang="en-CA" dirty="0" smtClean="0"/>
              <a:t> Non-metal with non- metal</a:t>
            </a:r>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par>
                          <p:cTn id="14" fill="hold">
                            <p:stCondLst>
                              <p:cond delay="4000"/>
                            </p:stCondLst>
                            <p:childTnLst>
                              <p:par>
                                <p:cTn id="15" presetID="10"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3" cstate="screen"/>
          <a:srcRect/>
          <a:stretch>
            <a:fillRect/>
          </a:stretch>
        </p:blipFill>
        <p:spPr bwMode="auto">
          <a:xfrm>
            <a:off x="4429123" y="1628800"/>
            <a:ext cx="3381375" cy="4448175"/>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screen"/>
          <a:srcRect/>
          <a:stretch>
            <a:fillRect/>
          </a:stretch>
        </p:blipFill>
        <p:spPr bwMode="auto">
          <a:xfrm>
            <a:off x="467544" y="1628800"/>
            <a:ext cx="3381375" cy="4371975"/>
          </a:xfrm>
          <a:prstGeom prst="rect">
            <a:avLst/>
          </a:prstGeom>
          <a:noFill/>
          <a:ln w="9525">
            <a:noFill/>
            <a:miter lim="800000"/>
            <a:headEnd/>
            <a:tailEnd/>
          </a:ln>
          <a:effectLst/>
        </p:spPr>
      </p:pic>
      <p:sp>
        <p:nvSpPr>
          <p:cNvPr id="2" name="Title 1"/>
          <p:cNvSpPr>
            <a:spLocks noGrp="1"/>
          </p:cNvSpPr>
          <p:nvPr>
            <p:ph type="title"/>
          </p:nvPr>
        </p:nvSpPr>
        <p:spPr>
          <a:xfrm>
            <a:off x="457200" y="273050"/>
            <a:ext cx="7543800" cy="563662"/>
          </a:xfrm>
        </p:spPr>
        <p:txBody>
          <a:bodyPr/>
          <a:lstStyle/>
          <a:p>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Types of Compounds</a:t>
            </a:r>
            <a:endParaRPr lang="en-CA"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4" name="Text Placeholder 13"/>
          <p:cNvSpPr>
            <a:spLocks noGrp="1"/>
          </p:cNvSpPr>
          <p:nvPr>
            <p:ph type="body" sz="quarter" idx="1"/>
          </p:nvPr>
        </p:nvSpPr>
        <p:spPr>
          <a:xfrm>
            <a:off x="433359" y="908720"/>
            <a:ext cx="3657600" cy="658368"/>
          </a:xfrm>
        </p:spPr>
        <p:txBody>
          <a:bodyPr/>
          <a:lstStyle/>
          <a:p>
            <a:r>
              <a:rPr lang="en-CA" dirty="0" smtClean="0"/>
              <a:t>Covalent</a:t>
            </a:r>
            <a:endParaRPr lang="en-CA" dirty="0"/>
          </a:p>
        </p:txBody>
      </p:sp>
      <p:sp>
        <p:nvSpPr>
          <p:cNvPr id="16" name="Text Placeholder 15"/>
          <p:cNvSpPr>
            <a:spLocks noGrp="1"/>
          </p:cNvSpPr>
          <p:nvPr>
            <p:ph type="body" sz="quarter" idx="3"/>
          </p:nvPr>
        </p:nvSpPr>
        <p:spPr>
          <a:xfrm>
            <a:off x="4429124" y="908720"/>
            <a:ext cx="3657600" cy="658368"/>
          </a:xfrm>
        </p:spPr>
        <p:txBody>
          <a:bodyPr/>
          <a:lstStyle/>
          <a:p>
            <a:r>
              <a:rPr lang="en-CA" dirty="0" smtClean="0"/>
              <a:t>Ionic</a:t>
            </a:r>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slide(fromBottom)">
                                      <p:cBhvr>
                                        <p:cTn id="7" dur="500"/>
                                        <p:tgtEl>
                                          <p:spTgt spid="14">
                                            <p:bg/>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slide(fromBottom)">
                                      <p:cBhvr>
                                        <p:cTn id="10" dur="500"/>
                                        <p:tgtEl>
                                          <p:spTgt spid="14">
                                            <p:txEl>
                                              <p:pRg st="0" end="0"/>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4099"/>
                                        </p:tgtEl>
                                        <p:attrNameLst>
                                          <p:attrName>style.visibility</p:attrName>
                                        </p:attrNameLst>
                                      </p:cBhvr>
                                      <p:to>
                                        <p:strVal val="visible"/>
                                      </p:to>
                                    </p:set>
                                    <p:animEffect transition="in" filter="slide(fromBottom)">
                                      <p:cBhvr>
                                        <p:cTn id="13" dur="1000"/>
                                        <p:tgtEl>
                                          <p:spTgt spid="4099"/>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6">
                                            <p:bg/>
                                          </p:spTgt>
                                        </p:tgtEl>
                                        <p:attrNameLst>
                                          <p:attrName>style.visibility</p:attrName>
                                        </p:attrNameLst>
                                      </p:cBhvr>
                                      <p:to>
                                        <p:strVal val="visible"/>
                                      </p:to>
                                    </p:set>
                                    <p:animEffect transition="in" filter="slide(fromBottom)">
                                      <p:cBhvr>
                                        <p:cTn id="18" dur="500"/>
                                        <p:tgtEl>
                                          <p:spTgt spid="16">
                                            <p:bg/>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Effect transition="in" filter="slide(fromBottom)">
                                      <p:cBhvr>
                                        <p:cTn id="21" dur="500"/>
                                        <p:tgtEl>
                                          <p:spTgt spid="16">
                                            <p:txEl>
                                              <p:pRg st="0" end="0"/>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4100"/>
                                        </p:tgtEl>
                                        <p:attrNameLst>
                                          <p:attrName>style.visibility</p:attrName>
                                        </p:attrNameLst>
                                      </p:cBhvr>
                                      <p:to>
                                        <p:strVal val="visible"/>
                                      </p:to>
                                    </p:set>
                                    <p:animEffect transition="in" filter="slide(fromBottom)">
                                      <p:cBhvr>
                                        <p:cTn id="24" dur="1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animBg="1"/>
      <p:bldP spid="16"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Types of Compounds</a:t>
            </a:r>
            <a:endParaRPr lang="en-CA"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5" name="Content Placeholder 14"/>
          <p:cNvSpPr>
            <a:spLocks noGrp="1"/>
          </p:cNvSpPr>
          <p:nvPr>
            <p:ph sz="quarter" idx="2"/>
          </p:nvPr>
        </p:nvSpPr>
        <p:spPr>
          <a:xfrm>
            <a:off x="467544" y="2400320"/>
            <a:ext cx="3657600" cy="3886200"/>
          </a:xfrm>
        </p:spPr>
        <p:txBody>
          <a:bodyPr>
            <a:normAutofit/>
          </a:bodyPr>
          <a:lstStyle/>
          <a:p>
            <a:r>
              <a:rPr lang="en-CA" dirty="0" smtClean="0"/>
              <a:t>Electrons </a:t>
            </a:r>
            <a:r>
              <a:rPr lang="en-CA" b="1" dirty="0" smtClean="0"/>
              <a:t>shared</a:t>
            </a:r>
            <a:r>
              <a:rPr lang="en-CA" dirty="0" smtClean="0"/>
              <a:t> between </a:t>
            </a:r>
            <a:r>
              <a:rPr lang="en-CA" dirty="0" smtClean="0"/>
              <a:t>two or more </a:t>
            </a:r>
            <a:r>
              <a:rPr lang="en-CA" b="1" dirty="0" smtClean="0"/>
              <a:t>non-metal atoms</a:t>
            </a:r>
            <a:endParaRPr lang="en-CA" b="1" dirty="0" smtClean="0"/>
          </a:p>
          <a:p>
            <a:r>
              <a:rPr lang="en-CA" dirty="0" smtClean="0"/>
              <a:t>Form “</a:t>
            </a:r>
            <a:r>
              <a:rPr lang="en-CA" b="1" dirty="0" smtClean="0"/>
              <a:t>molecules</a:t>
            </a:r>
            <a:r>
              <a:rPr lang="en-CA" dirty="0" smtClean="0"/>
              <a:t>” a neutral particle made up of atoms joined by covalent bonds.</a:t>
            </a:r>
          </a:p>
          <a:p>
            <a:r>
              <a:rPr lang="en-CA" dirty="0" smtClean="0"/>
              <a:t>Bonding due to </a:t>
            </a:r>
            <a:r>
              <a:rPr lang="en-CA" u="sng" dirty="0" smtClean="0"/>
              <a:t>electron sharing</a:t>
            </a:r>
          </a:p>
        </p:txBody>
      </p:sp>
      <p:sp>
        <p:nvSpPr>
          <p:cNvPr id="17" name="Content Placeholder 16"/>
          <p:cNvSpPr>
            <a:spLocks noGrp="1"/>
          </p:cNvSpPr>
          <p:nvPr>
            <p:ph sz="quarter" idx="4"/>
          </p:nvPr>
        </p:nvSpPr>
        <p:spPr/>
        <p:txBody>
          <a:bodyPr>
            <a:normAutofit lnSpcReduction="10000"/>
          </a:bodyPr>
          <a:lstStyle/>
          <a:p>
            <a:r>
              <a:rPr lang="en-CA" dirty="0" smtClean="0"/>
              <a:t>Electrons </a:t>
            </a:r>
            <a:r>
              <a:rPr lang="en-CA" b="1" dirty="0" smtClean="0"/>
              <a:t>transferred</a:t>
            </a:r>
            <a:r>
              <a:rPr lang="en-CA" dirty="0" smtClean="0"/>
              <a:t> from </a:t>
            </a:r>
            <a:r>
              <a:rPr lang="en-CA" b="1" dirty="0" smtClean="0"/>
              <a:t>metal</a:t>
            </a:r>
            <a:r>
              <a:rPr lang="en-CA" dirty="0" smtClean="0"/>
              <a:t> to </a:t>
            </a:r>
            <a:r>
              <a:rPr lang="en-CA" b="1" dirty="0" smtClean="0"/>
              <a:t>non-metal to create oppositely  charged ions</a:t>
            </a:r>
          </a:p>
          <a:p>
            <a:r>
              <a:rPr lang="en-CA" dirty="0" smtClean="0"/>
              <a:t>Form “</a:t>
            </a:r>
            <a:r>
              <a:rPr lang="en-CA" b="1" dirty="0" smtClean="0"/>
              <a:t>ionic lattice</a:t>
            </a:r>
            <a:r>
              <a:rPr lang="en-CA" dirty="0" smtClean="0"/>
              <a:t>”</a:t>
            </a:r>
          </a:p>
          <a:p>
            <a:r>
              <a:rPr lang="en-CA" dirty="0" smtClean="0"/>
              <a:t>Bonding due to </a:t>
            </a:r>
            <a:r>
              <a:rPr lang="en-CA" u="sng" dirty="0" smtClean="0"/>
              <a:t>attraction between oppositely charged ions  </a:t>
            </a:r>
            <a:r>
              <a:rPr lang="en-CA" dirty="0" smtClean="0"/>
              <a:t>(+/-attraction)</a:t>
            </a:r>
          </a:p>
        </p:txBody>
      </p:sp>
      <p:sp>
        <p:nvSpPr>
          <p:cNvPr id="14" name="Text Placeholder 13"/>
          <p:cNvSpPr>
            <a:spLocks noGrp="1"/>
          </p:cNvSpPr>
          <p:nvPr>
            <p:ph type="body" sz="quarter" idx="1"/>
          </p:nvPr>
        </p:nvSpPr>
        <p:spPr/>
        <p:txBody>
          <a:bodyPr/>
          <a:lstStyle/>
          <a:p>
            <a:r>
              <a:rPr lang="en-CA" dirty="0" smtClean="0"/>
              <a:t>Covalent</a:t>
            </a:r>
            <a:endParaRPr lang="en-CA" dirty="0"/>
          </a:p>
        </p:txBody>
      </p:sp>
      <p:sp>
        <p:nvSpPr>
          <p:cNvPr id="16" name="Text Placeholder 15"/>
          <p:cNvSpPr>
            <a:spLocks noGrp="1"/>
          </p:cNvSpPr>
          <p:nvPr>
            <p:ph type="body" sz="quarter" idx="3"/>
          </p:nvPr>
        </p:nvSpPr>
        <p:spPr/>
        <p:txBody>
          <a:bodyPr/>
          <a:lstStyle/>
          <a:p>
            <a:r>
              <a:rPr lang="en-CA" dirty="0" smtClean="0"/>
              <a:t>Ionic</a:t>
            </a:r>
            <a:endParaRPr lang="en-CA" dirty="0"/>
          </a:p>
        </p:txBody>
      </p:sp>
      <p:sp>
        <p:nvSpPr>
          <p:cNvPr id="7" name="Oval 6">
            <a:hlinkClick r:id="rId3" action="ppaction://hlinkfile"/>
          </p:cNvPr>
          <p:cNvSpPr/>
          <p:nvPr/>
        </p:nvSpPr>
        <p:spPr>
          <a:xfrm>
            <a:off x="8143900" y="5715016"/>
            <a:ext cx="571504" cy="57150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6386504" y="5817158"/>
            <a:ext cx="1675459" cy="369332"/>
          </a:xfrm>
          <a:prstGeom prst="rect">
            <a:avLst/>
          </a:prstGeom>
          <a:noFill/>
        </p:spPr>
        <p:txBody>
          <a:bodyPr wrap="none" rtlCol="0">
            <a:spAutoFit/>
          </a:bodyPr>
          <a:lstStyle/>
          <a:p>
            <a:r>
              <a:rPr lang="en-C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Animation</a:t>
            </a:r>
            <a:r>
              <a:rPr lang="en-C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sym typeface="Wingdings" pitchFamily="2" charset="2"/>
              </a:rPr>
              <a:t></a:t>
            </a:r>
            <a:endParaRPr lang="en-C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14">
                                            <p:bg/>
                                          </p:spTgt>
                                        </p:tgtEl>
                                        <p:attrNameLst>
                                          <p:attrName>style.visibility</p:attrName>
                                        </p:attrNameLst>
                                      </p:cBhvr>
                                      <p:to>
                                        <p:strVal val="visible"/>
                                      </p:to>
                                    </p:set>
                                    <p:anim calcmode="lin" valueType="num">
                                      <p:cBhvr>
                                        <p:cTn id="7" dur="500" fill="hold"/>
                                        <p:tgtEl>
                                          <p:spTgt spid="14">
                                            <p:bg/>
                                          </p:spTgt>
                                        </p:tgtEl>
                                        <p:attrNameLst>
                                          <p:attrName>ppt_w</p:attrName>
                                        </p:attrNameLst>
                                      </p:cBhvr>
                                      <p:tavLst>
                                        <p:tav tm="0">
                                          <p:val>
                                            <p:strVal val="#ppt_w*0.05"/>
                                          </p:val>
                                        </p:tav>
                                        <p:tav tm="100000">
                                          <p:val>
                                            <p:strVal val="#ppt_w"/>
                                          </p:val>
                                        </p:tav>
                                      </p:tavLst>
                                    </p:anim>
                                    <p:anim calcmode="lin" valueType="num">
                                      <p:cBhvr>
                                        <p:cTn id="8" dur="500" fill="hold"/>
                                        <p:tgtEl>
                                          <p:spTgt spid="14">
                                            <p:bg/>
                                          </p:spTgt>
                                        </p:tgtEl>
                                        <p:attrNameLst>
                                          <p:attrName>ppt_h</p:attrName>
                                        </p:attrNameLst>
                                      </p:cBhvr>
                                      <p:tavLst>
                                        <p:tav tm="0">
                                          <p:val>
                                            <p:strVal val="#ppt_h"/>
                                          </p:val>
                                        </p:tav>
                                        <p:tav tm="100000">
                                          <p:val>
                                            <p:strVal val="#ppt_h"/>
                                          </p:val>
                                        </p:tav>
                                      </p:tavLst>
                                    </p:anim>
                                    <p:anim calcmode="lin" valueType="num">
                                      <p:cBhvr>
                                        <p:cTn id="9" dur="500" fill="hold"/>
                                        <p:tgtEl>
                                          <p:spTgt spid="14">
                                            <p:bg/>
                                          </p:spTgt>
                                        </p:tgtEl>
                                        <p:attrNameLst>
                                          <p:attrName>ppt_x</p:attrName>
                                        </p:attrNameLst>
                                      </p:cBhvr>
                                      <p:tavLst>
                                        <p:tav tm="0">
                                          <p:val>
                                            <p:strVal val="#ppt_x-.2"/>
                                          </p:val>
                                        </p:tav>
                                        <p:tav tm="100000">
                                          <p:val>
                                            <p:strVal val="#ppt_x"/>
                                          </p:val>
                                        </p:tav>
                                      </p:tavLst>
                                    </p:anim>
                                    <p:anim calcmode="lin" valueType="num">
                                      <p:cBhvr>
                                        <p:cTn id="10" dur="500" fill="hold"/>
                                        <p:tgtEl>
                                          <p:spTgt spid="14">
                                            <p:bg/>
                                          </p:spTgt>
                                        </p:tgtEl>
                                        <p:attrNameLst>
                                          <p:attrName>ppt_y</p:attrName>
                                        </p:attrNameLst>
                                      </p:cBhvr>
                                      <p:tavLst>
                                        <p:tav tm="0">
                                          <p:val>
                                            <p:strVal val="#ppt_y"/>
                                          </p:val>
                                        </p:tav>
                                        <p:tav tm="100000">
                                          <p:val>
                                            <p:strVal val="#ppt_y"/>
                                          </p:val>
                                        </p:tav>
                                      </p:tavLst>
                                    </p:anim>
                                    <p:animEffect transition="in" filter="fade">
                                      <p:cBhvr>
                                        <p:cTn id="11" dur="500"/>
                                        <p:tgtEl>
                                          <p:spTgt spid="14">
                                            <p:bg/>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 calcmode="lin" valueType="num">
                                      <p:cBhvr>
                                        <p:cTn id="14" dur="500" fill="hold"/>
                                        <p:tgtEl>
                                          <p:spTgt spid="14">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14">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14">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14">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1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 calcmode="lin" valueType="num">
                                      <p:cBhvr>
                                        <p:cTn id="23" dur="500" fill="hold"/>
                                        <p:tgtEl>
                                          <p:spTgt spid="15">
                                            <p:txEl>
                                              <p:pRg st="0" end="0"/>
                                            </p:txEl>
                                          </p:spTgt>
                                        </p:tgtEl>
                                        <p:attrNameLst>
                                          <p:attrName>ppt_w</p:attrName>
                                        </p:attrNameLst>
                                      </p:cBhvr>
                                      <p:tavLst>
                                        <p:tav tm="0">
                                          <p:val>
                                            <p:strVal val="#ppt_w*0.05"/>
                                          </p:val>
                                        </p:tav>
                                        <p:tav tm="100000">
                                          <p:val>
                                            <p:strVal val="#ppt_w"/>
                                          </p:val>
                                        </p:tav>
                                      </p:tavLst>
                                    </p:anim>
                                    <p:anim calcmode="lin" valueType="num">
                                      <p:cBhvr>
                                        <p:cTn id="24" dur="500" fill="hold"/>
                                        <p:tgtEl>
                                          <p:spTgt spid="15">
                                            <p:txEl>
                                              <p:pRg st="0" end="0"/>
                                            </p:txEl>
                                          </p:spTgt>
                                        </p:tgtEl>
                                        <p:attrNameLst>
                                          <p:attrName>ppt_h</p:attrName>
                                        </p:attrNameLst>
                                      </p:cBhvr>
                                      <p:tavLst>
                                        <p:tav tm="0">
                                          <p:val>
                                            <p:strVal val="#ppt_h"/>
                                          </p:val>
                                        </p:tav>
                                        <p:tav tm="100000">
                                          <p:val>
                                            <p:strVal val="#ppt_h"/>
                                          </p:val>
                                        </p:tav>
                                      </p:tavLst>
                                    </p:anim>
                                    <p:anim calcmode="lin" valueType="num">
                                      <p:cBhvr>
                                        <p:cTn id="25" dur="500" fill="hold"/>
                                        <p:tgtEl>
                                          <p:spTgt spid="15">
                                            <p:txEl>
                                              <p:pRg st="0" end="0"/>
                                            </p:txEl>
                                          </p:spTgt>
                                        </p:tgtEl>
                                        <p:attrNameLst>
                                          <p:attrName>ppt_x</p:attrName>
                                        </p:attrNameLst>
                                      </p:cBhvr>
                                      <p:tavLst>
                                        <p:tav tm="0">
                                          <p:val>
                                            <p:strVal val="#ppt_x-.2"/>
                                          </p:val>
                                        </p:tav>
                                        <p:tav tm="100000">
                                          <p:val>
                                            <p:strVal val="#ppt_x"/>
                                          </p:val>
                                        </p:tav>
                                      </p:tavLst>
                                    </p:anim>
                                    <p:anim calcmode="lin" valueType="num">
                                      <p:cBhvr>
                                        <p:cTn id="26" dur="500" fill="hold"/>
                                        <p:tgtEl>
                                          <p:spTgt spid="15">
                                            <p:txEl>
                                              <p:pRg st="0" end="0"/>
                                            </p:txEl>
                                          </p:spTgt>
                                        </p:tgtEl>
                                        <p:attrNameLst>
                                          <p:attrName>ppt_y</p:attrName>
                                        </p:attrNameLst>
                                      </p:cBhvr>
                                      <p:tavLst>
                                        <p:tav tm="0">
                                          <p:val>
                                            <p:strVal val="#ppt_y"/>
                                          </p:val>
                                        </p:tav>
                                        <p:tav tm="100000">
                                          <p:val>
                                            <p:strVal val="#ppt_y"/>
                                          </p:val>
                                        </p:tav>
                                      </p:tavLst>
                                    </p:anim>
                                    <p:animEffect transition="in" filter="fade">
                                      <p:cBhvr>
                                        <p:cTn id="27" dur="500"/>
                                        <p:tgtEl>
                                          <p:spTgt spid="1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15">
                                            <p:txEl>
                                              <p:pRg st="1" end="1"/>
                                            </p:txEl>
                                          </p:spTgt>
                                        </p:tgtEl>
                                        <p:attrNameLst>
                                          <p:attrName>style.visibility</p:attrName>
                                        </p:attrNameLst>
                                      </p:cBhvr>
                                      <p:to>
                                        <p:strVal val="visible"/>
                                      </p:to>
                                    </p:set>
                                    <p:anim calcmode="lin" valueType="num">
                                      <p:cBhvr>
                                        <p:cTn id="32" dur="500" fill="hold"/>
                                        <p:tgtEl>
                                          <p:spTgt spid="15">
                                            <p:txEl>
                                              <p:pRg st="1" end="1"/>
                                            </p:txEl>
                                          </p:spTgt>
                                        </p:tgtEl>
                                        <p:attrNameLst>
                                          <p:attrName>ppt_w</p:attrName>
                                        </p:attrNameLst>
                                      </p:cBhvr>
                                      <p:tavLst>
                                        <p:tav tm="0">
                                          <p:val>
                                            <p:strVal val="#ppt_w*0.05"/>
                                          </p:val>
                                        </p:tav>
                                        <p:tav tm="100000">
                                          <p:val>
                                            <p:strVal val="#ppt_w"/>
                                          </p:val>
                                        </p:tav>
                                      </p:tavLst>
                                    </p:anim>
                                    <p:anim calcmode="lin" valueType="num">
                                      <p:cBhvr>
                                        <p:cTn id="33" dur="500" fill="hold"/>
                                        <p:tgtEl>
                                          <p:spTgt spid="15">
                                            <p:txEl>
                                              <p:pRg st="1" end="1"/>
                                            </p:txEl>
                                          </p:spTgt>
                                        </p:tgtEl>
                                        <p:attrNameLst>
                                          <p:attrName>ppt_h</p:attrName>
                                        </p:attrNameLst>
                                      </p:cBhvr>
                                      <p:tavLst>
                                        <p:tav tm="0">
                                          <p:val>
                                            <p:strVal val="#ppt_h"/>
                                          </p:val>
                                        </p:tav>
                                        <p:tav tm="100000">
                                          <p:val>
                                            <p:strVal val="#ppt_h"/>
                                          </p:val>
                                        </p:tav>
                                      </p:tavLst>
                                    </p:anim>
                                    <p:anim calcmode="lin" valueType="num">
                                      <p:cBhvr>
                                        <p:cTn id="34" dur="500" fill="hold"/>
                                        <p:tgtEl>
                                          <p:spTgt spid="15">
                                            <p:txEl>
                                              <p:pRg st="1" end="1"/>
                                            </p:txEl>
                                          </p:spTgt>
                                        </p:tgtEl>
                                        <p:attrNameLst>
                                          <p:attrName>ppt_x</p:attrName>
                                        </p:attrNameLst>
                                      </p:cBhvr>
                                      <p:tavLst>
                                        <p:tav tm="0">
                                          <p:val>
                                            <p:strVal val="#ppt_x-.2"/>
                                          </p:val>
                                        </p:tav>
                                        <p:tav tm="100000">
                                          <p:val>
                                            <p:strVal val="#ppt_x"/>
                                          </p:val>
                                        </p:tav>
                                      </p:tavLst>
                                    </p:anim>
                                    <p:anim calcmode="lin" valueType="num">
                                      <p:cBhvr>
                                        <p:cTn id="35" dur="500" fill="hold"/>
                                        <p:tgtEl>
                                          <p:spTgt spid="15">
                                            <p:txEl>
                                              <p:pRg st="1" end="1"/>
                                            </p:txEl>
                                          </p:spTgt>
                                        </p:tgtEl>
                                        <p:attrNameLst>
                                          <p:attrName>ppt_y</p:attrName>
                                        </p:attrNameLst>
                                      </p:cBhvr>
                                      <p:tavLst>
                                        <p:tav tm="0">
                                          <p:val>
                                            <p:strVal val="#ppt_y"/>
                                          </p:val>
                                        </p:tav>
                                        <p:tav tm="100000">
                                          <p:val>
                                            <p:strVal val="#ppt_y"/>
                                          </p:val>
                                        </p:tav>
                                      </p:tavLst>
                                    </p:anim>
                                    <p:animEffect transition="in" filter="fade">
                                      <p:cBhvr>
                                        <p:cTn id="36" dur="500"/>
                                        <p:tgtEl>
                                          <p:spTgt spid="15">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4" presetClass="entr" presetSubtype="0" accel="100000" fill="hold" grpId="0" nodeType="clickEffect">
                                  <p:stCondLst>
                                    <p:cond delay="0"/>
                                  </p:stCondLst>
                                  <p:childTnLst>
                                    <p:set>
                                      <p:cBhvr>
                                        <p:cTn id="40" dur="1" fill="hold">
                                          <p:stCondLst>
                                            <p:cond delay="0"/>
                                          </p:stCondLst>
                                        </p:cTn>
                                        <p:tgtEl>
                                          <p:spTgt spid="15">
                                            <p:txEl>
                                              <p:pRg st="2" end="2"/>
                                            </p:txEl>
                                          </p:spTgt>
                                        </p:tgtEl>
                                        <p:attrNameLst>
                                          <p:attrName>style.visibility</p:attrName>
                                        </p:attrNameLst>
                                      </p:cBhvr>
                                      <p:to>
                                        <p:strVal val="visible"/>
                                      </p:to>
                                    </p:set>
                                    <p:anim calcmode="lin" valueType="num">
                                      <p:cBhvr>
                                        <p:cTn id="41" dur="500" fill="hold"/>
                                        <p:tgtEl>
                                          <p:spTgt spid="15">
                                            <p:txEl>
                                              <p:pRg st="2" end="2"/>
                                            </p:txEl>
                                          </p:spTgt>
                                        </p:tgtEl>
                                        <p:attrNameLst>
                                          <p:attrName>ppt_w</p:attrName>
                                        </p:attrNameLst>
                                      </p:cBhvr>
                                      <p:tavLst>
                                        <p:tav tm="0">
                                          <p:val>
                                            <p:strVal val="#ppt_w*0.05"/>
                                          </p:val>
                                        </p:tav>
                                        <p:tav tm="100000">
                                          <p:val>
                                            <p:strVal val="#ppt_w"/>
                                          </p:val>
                                        </p:tav>
                                      </p:tavLst>
                                    </p:anim>
                                    <p:anim calcmode="lin" valueType="num">
                                      <p:cBhvr>
                                        <p:cTn id="42" dur="500" fill="hold"/>
                                        <p:tgtEl>
                                          <p:spTgt spid="15">
                                            <p:txEl>
                                              <p:pRg st="2" end="2"/>
                                            </p:txEl>
                                          </p:spTgt>
                                        </p:tgtEl>
                                        <p:attrNameLst>
                                          <p:attrName>ppt_h</p:attrName>
                                        </p:attrNameLst>
                                      </p:cBhvr>
                                      <p:tavLst>
                                        <p:tav tm="0">
                                          <p:val>
                                            <p:strVal val="#ppt_h"/>
                                          </p:val>
                                        </p:tav>
                                        <p:tav tm="100000">
                                          <p:val>
                                            <p:strVal val="#ppt_h"/>
                                          </p:val>
                                        </p:tav>
                                      </p:tavLst>
                                    </p:anim>
                                    <p:anim calcmode="lin" valueType="num">
                                      <p:cBhvr>
                                        <p:cTn id="43" dur="500" fill="hold"/>
                                        <p:tgtEl>
                                          <p:spTgt spid="15">
                                            <p:txEl>
                                              <p:pRg st="2" end="2"/>
                                            </p:txEl>
                                          </p:spTgt>
                                        </p:tgtEl>
                                        <p:attrNameLst>
                                          <p:attrName>ppt_x</p:attrName>
                                        </p:attrNameLst>
                                      </p:cBhvr>
                                      <p:tavLst>
                                        <p:tav tm="0">
                                          <p:val>
                                            <p:strVal val="#ppt_x-.2"/>
                                          </p:val>
                                        </p:tav>
                                        <p:tav tm="100000">
                                          <p:val>
                                            <p:strVal val="#ppt_x"/>
                                          </p:val>
                                        </p:tav>
                                      </p:tavLst>
                                    </p:anim>
                                    <p:anim calcmode="lin" valueType="num">
                                      <p:cBhvr>
                                        <p:cTn id="44" dur="500" fill="hold"/>
                                        <p:tgtEl>
                                          <p:spTgt spid="15">
                                            <p:txEl>
                                              <p:pRg st="2" end="2"/>
                                            </p:txEl>
                                          </p:spTgt>
                                        </p:tgtEl>
                                        <p:attrNameLst>
                                          <p:attrName>ppt_y</p:attrName>
                                        </p:attrNameLst>
                                      </p:cBhvr>
                                      <p:tavLst>
                                        <p:tav tm="0">
                                          <p:val>
                                            <p:strVal val="#ppt_y"/>
                                          </p:val>
                                        </p:tav>
                                        <p:tav tm="100000">
                                          <p:val>
                                            <p:strVal val="#ppt_y"/>
                                          </p:val>
                                        </p:tav>
                                      </p:tavLst>
                                    </p:anim>
                                    <p:animEffect transition="in" filter="fade">
                                      <p:cBhvr>
                                        <p:cTn id="45" dur="500"/>
                                        <p:tgtEl>
                                          <p:spTgt spid="15">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4" presetClass="entr" presetSubtype="0" accel="100000" fill="hold" grpId="0" nodeType="clickEffect">
                                  <p:stCondLst>
                                    <p:cond delay="0"/>
                                  </p:stCondLst>
                                  <p:childTnLst>
                                    <p:set>
                                      <p:cBhvr>
                                        <p:cTn id="49" dur="1" fill="hold">
                                          <p:stCondLst>
                                            <p:cond delay="0"/>
                                          </p:stCondLst>
                                        </p:cTn>
                                        <p:tgtEl>
                                          <p:spTgt spid="16">
                                            <p:bg/>
                                          </p:spTgt>
                                        </p:tgtEl>
                                        <p:attrNameLst>
                                          <p:attrName>style.visibility</p:attrName>
                                        </p:attrNameLst>
                                      </p:cBhvr>
                                      <p:to>
                                        <p:strVal val="visible"/>
                                      </p:to>
                                    </p:set>
                                    <p:anim calcmode="lin" valueType="num">
                                      <p:cBhvr>
                                        <p:cTn id="50" dur="500" fill="hold"/>
                                        <p:tgtEl>
                                          <p:spTgt spid="16">
                                            <p:bg/>
                                          </p:spTgt>
                                        </p:tgtEl>
                                        <p:attrNameLst>
                                          <p:attrName>ppt_w</p:attrName>
                                        </p:attrNameLst>
                                      </p:cBhvr>
                                      <p:tavLst>
                                        <p:tav tm="0">
                                          <p:val>
                                            <p:strVal val="#ppt_w*0.05"/>
                                          </p:val>
                                        </p:tav>
                                        <p:tav tm="100000">
                                          <p:val>
                                            <p:strVal val="#ppt_w"/>
                                          </p:val>
                                        </p:tav>
                                      </p:tavLst>
                                    </p:anim>
                                    <p:anim calcmode="lin" valueType="num">
                                      <p:cBhvr>
                                        <p:cTn id="51" dur="500" fill="hold"/>
                                        <p:tgtEl>
                                          <p:spTgt spid="16">
                                            <p:bg/>
                                          </p:spTgt>
                                        </p:tgtEl>
                                        <p:attrNameLst>
                                          <p:attrName>ppt_h</p:attrName>
                                        </p:attrNameLst>
                                      </p:cBhvr>
                                      <p:tavLst>
                                        <p:tav tm="0">
                                          <p:val>
                                            <p:strVal val="#ppt_h"/>
                                          </p:val>
                                        </p:tav>
                                        <p:tav tm="100000">
                                          <p:val>
                                            <p:strVal val="#ppt_h"/>
                                          </p:val>
                                        </p:tav>
                                      </p:tavLst>
                                    </p:anim>
                                    <p:anim calcmode="lin" valueType="num">
                                      <p:cBhvr>
                                        <p:cTn id="52" dur="500" fill="hold"/>
                                        <p:tgtEl>
                                          <p:spTgt spid="16">
                                            <p:bg/>
                                          </p:spTgt>
                                        </p:tgtEl>
                                        <p:attrNameLst>
                                          <p:attrName>ppt_x</p:attrName>
                                        </p:attrNameLst>
                                      </p:cBhvr>
                                      <p:tavLst>
                                        <p:tav tm="0">
                                          <p:val>
                                            <p:strVal val="#ppt_x-.2"/>
                                          </p:val>
                                        </p:tav>
                                        <p:tav tm="100000">
                                          <p:val>
                                            <p:strVal val="#ppt_x"/>
                                          </p:val>
                                        </p:tav>
                                      </p:tavLst>
                                    </p:anim>
                                    <p:anim calcmode="lin" valueType="num">
                                      <p:cBhvr>
                                        <p:cTn id="53" dur="500" fill="hold"/>
                                        <p:tgtEl>
                                          <p:spTgt spid="16">
                                            <p:bg/>
                                          </p:spTgt>
                                        </p:tgtEl>
                                        <p:attrNameLst>
                                          <p:attrName>ppt_y</p:attrName>
                                        </p:attrNameLst>
                                      </p:cBhvr>
                                      <p:tavLst>
                                        <p:tav tm="0">
                                          <p:val>
                                            <p:strVal val="#ppt_y"/>
                                          </p:val>
                                        </p:tav>
                                        <p:tav tm="100000">
                                          <p:val>
                                            <p:strVal val="#ppt_y"/>
                                          </p:val>
                                        </p:tav>
                                      </p:tavLst>
                                    </p:anim>
                                    <p:animEffect transition="in" filter="fade">
                                      <p:cBhvr>
                                        <p:cTn id="54" dur="500"/>
                                        <p:tgtEl>
                                          <p:spTgt spid="16">
                                            <p:bg/>
                                          </p:spTgt>
                                        </p:tgtEl>
                                      </p:cBhvr>
                                    </p:animEffect>
                                  </p:childTnLst>
                                </p:cTn>
                              </p:par>
                              <p:par>
                                <p:cTn id="55" presetID="54" presetClass="entr" presetSubtype="0" accel="100000" fill="hold" grpId="0" nodeType="withEffect">
                                  <p:stCondLst>
                                    <p:cond delay="0"/>
                                  </p:stCondLst>
                                  <p:childTnLst>
                                    <p:set>
                                      <p:cBhvr>
                                        <p:cTn id="56" dur="1" fill="hold">
                                          <p:stCondLst>
                                            <p:cond delay="0"/>
                                          </p:stCondLst>
                                        </p:cTn>
                                        <p:tgtEl>
                                          <p:spTgt spid="16">
                                            <p:txEl>
                                              <p:pRg st="0" end="0"/>
                                            </p:txEl>
                                          </p:spTgt>
                                        </p:tgtEl>
                                        <p:attrNameLst>
                                          <p:attrName>style.visibility</p:attrName>
                                        </p:attrNameLst>
                                      </p:cBhvr>
                                      <p:to>
                                        <p:strVal val="visible"/>
                                      </p:to>
                                    </p:set>
                                    <p:anim calcmode="lin" valueType="num">
                                      <p:cBhvr>
                                        <p:cTn id="57" dur="500" fill="hold"/>
                                        <p:tgtEl>
                                          <p:spTgt spid="16">
                                            <p:txEl>
                                              <p:pRg st="0" end="0"/>
                                            </p:txEl>
                                          </p:spTgt>
                                        </p:tgtEl>
                                        <p:attrNameLst>
                                          <p:attrName>ppt_w</p:attrName>
                                        </p:attrNameLst>
                                      </p:cBhvr>
                                      <p:tavLst>
                                        <p:tav tm="0">
                                          <p:val>
                                            <p:strVal val="#ppt_w*0.05"/>
                                          </p:val>
                                        </p:tav>
                                        <p:tav tm="100000">
                                          <p:val>
                                            <p:strVal val="#ppt_w"/>
                                          </p:val>
                                        </p:tav>
                                      </p:tavLst>
                                    </p:anim>
                                    <p:anim calcmode="lin" valueType="num">
                                      <p:cBhvr>
                                        <p:cTn id="58" dur="500" fill="hold"/>
                                        <p:tgtEl>
                                          <p:spTgt spid="16">
                                            <p:txEl>
                                              <p:pRg st="0" end="0"/>
                                            </p:txEl>
                                          </p:spTgt>
                                        </p:tgtEl>
                                        <p:attrNameLst>
                                          <p:attrName>ppt_h</p:attrName>
                                        </p:attrNameLst>
                                      </p:cBhvr>
                                      <p:tavLst>
                                        <p:tav tm="0">
                                          <p:val>
                                            <p:strVal val="#ppt_h"/>
                                          </p:val>
                                        </p:tav>
                                        <p:tav tm="100000">
                                          <p:val>
                                            <p:strVal val="#ppt_h"/>
                                          </p:val>
                                        </p:tav>
                                      </p:tavLst>
                                    </p:anim>
                                    <p:anim calcmode="lin" valueType="num">
                                      <p:cBhvr>
                                        <p:cTn id="59" dur="500" fill="hold"/>
                                        <p:tgtEl>
                                          <p:spTgt spid="16">
                                            <p:txEl>
                                              <p:pRg st="0" end="0"/>
                                            </p:txEl>
                                          </p:spTgt>
                                        </p:tgtEl>
                                        <p:attrNameLst>
                                          <p:attrName>ppt_x</p:attrName>
                                        </p:attrNameLst>
                                      </p:cBhvr>
                                      <p:tavLst>
                                        <p:tav tm="0">
                                          <p:val>
                                            <p:strVal val="#ppt_x-.2"/>
                                          </p:val>
                                        </p:tav>
                                        <p:tav tm="100000">
                                          <p:val>
                                            <p:strVal val="#ppt_x"/>
                                          </p:val>
                                        </p:tav>
                                      </p:tavLst>
                                    </p:anim>
                                    <p:anim calcmode="lin" valueType="num">
                                      <p:cBhvr>
                                        <p:cTn id="60" dur="500" fill="hold"/>
                                        <p:tgtEl>
                                          <p:spTgt spid="16">
                                            <p:txEl>
                                              <p:pRg st="0" end="0"/>
                                            </p:txEl>
                                          </p:spTgt>
                                        </p:tgtEl>
                                        <p:attrNameLst>
                                          <p:attrName>ppt_y</p:attrName>
                                        </p:attrNameLst>
                                      </p:cBhvr>
                                      <p:tavLst>
                                        <p:tav tm="0">
                                          <p:val>
                                            <p:strVal val="#ppt_y"/>
                                          </p:val>
                                        </p:tav>
                                        <p:tav tm="100000">
                                          <p:val>
                                            <p:strVal val="#ppt_y"/>
                                          </p:val>
                                        </p:tav>
                                      </p:tavLst>
                                    </p:anim>
                                    <p:animEffect transition="in" filter="fade">
                                      <p:cBhvr>
                                        <p:cTn id="61" dur="500"/>
                                        <p:tgtEl>
                                          <p:spTgt spid="16">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4" presetClass="entr" presetSubtype="0" accel="100000" fill="hold" grpId="0" nodeType="clickEffect">
                                  <p:stCondLst>
                                    <p:cond delay="0"/>
                                  </p:stCondLst>
                                  <p:childTnLst>
                                    <p:set>
                                      <p:cBhvr>
                                        <p:cTn id="65" dur="1" fill="hold">
                                          <p:stCondLst>
                                            <p:cond delay="0"/>
                                          </p:stCondLst>
                                        </p:cTn>
                                        <p:tgtEl>
                                          <p:spTgt spid="17">
                                            <p:txEl>
                                              <p:pRg st="0" end="0"/>
                                            </p:txEl>
                                          </p:spTgt>
                                        </p:tgtEl>
                                        <p:attrNameLst>
                                          <p:attrName>style.visibility</p:attrName>
                                        </p:attrNameLst>
                                      </p:cBhvr>
                                      <p:to>
                                        <p:strVal val="visible"/>
                                      </p:to>
                                    </p:set>
                                    <p:anim calcmode="lin" valueType="num">
                                      <p:cBhvr>
                                        <p:cTn id="66" dur="500" fill="hold"/>
                                        <p:tgtEl>
                                          <p:spTgt spid="17">
                                            <p:txEl>
                                              <p:pRg st="0" end="0"/>
                                            </p:txEl>
                                          </p:spTgt>
                                        </p:tgtEl>
                                        <p:attrNameLst>
                                          <p:attrName>ppt_w</p:attrName>
                                        </p:attrNameLst>
                                      </p:cBhvr>
                                      <p:tavLst>
                                        <p:tav tm="0">
                                          <p:val>
                                            <p:strVal val="#ppt_w*0.05"/>
                                          </p:val>
                                        </p:tav>
                                        <p:tav tm="100000">
                                          <p:val>
                                            <p:strVal val="#ppt_w"/>
                                          </p:val>
                                        </p:tav>
                                      </p:tavLst>
                                    </p:anim>
                                    <p:anim calcmode="lin" valueType="num">
                                      <p:cBhvr>
                                        <p:cTn id="67" dur="500" fill="hold"/>
                                        <p:tgtEl>
                                          <p:spTgt spid="17">
                                            <p:txEl>
                                              <p:pRg st="0" end="0"/>
                                            </p:txEl>
                                          </p:spTgt>
                                        </p:tgtEl>
                                        <p:attrNameLst>
                                          <p:attrName>ppt_h</p:attrName>
                                        </p:attrNameLst>
                                      </p:cBhvr>
                                      <p:tavLst>
                                        <p:tav tm="0">
                                          <p:val>
                                            <p:strVal val="#ppt_h"/>
                                          </p:val>
                                        </p:tav>
                                        <p:tav tm="100000">
                                          <p:val>
                                            <p:strVal val="#ppt_h"/>
                                          </p:val>
                                        </p:tav>
                                      </p:tavLst>
                                    </p:anim>
                                    <p:anim calcmode="lin" valueType="num">
                                      <p:cBhvr>
                                        <p:cTn id="68" dur="500" fill="hold"/>
                                        <p:tgtEl>
                                          <p:spTgt spid="17">
                                            <p:txEl>
                                              <p:pRg st="0" end="0"/>
                                            </p:txEl>
                                          </p:spTgt>
                                        </p:tgtEl>
                                        <p:attrNameLst>
                                          <p:attrName>ppt_x</p:attrName>
                                        </p:attrNameLst>
                                      </p:cBhvr>
                                      <p:tavLst>
                                        <p:tav tm="0">
                                          <p:val>
                                            <p:strVal val="#ppt_x-.2"/>
                                          </p:val>
                                        </p:tav>
                                        <p:tav tm="100000">
                                          <p:val>
                                            <p:strVal val="#ppt_x"/>
                                          </p:val>
                                        </p:tav>
                                      </p:tavLst>
                                    </p:anim>
                                    <p:anim calcmode="lin" valueType="num">
                                      <p:cBhvr>
                                        <p:cTn id="69" dur="500" fill="hold"/>
                                        <p:tgtEl>
                                          <p:spTgt spid="17">
                                            <p:txEl>
                                              <p:pRg st="0" end="0"/>
                                            </p:txEl>
                                          </p:spTgt>
                                        </p:tgtEl>
                                        <p:attrNameLst>
                                          <p:attrName>ppt_y</p:attrName>
                                        </p:attrNameLst>
                                      </p:cBhvr>
                                      <p:tavLst>
                                        <p:tav tm="0">
                                          <p:val>
                                            <p:strVal val="#ppt_y"/>
                                          </p:val>
                                        </p:tav>
                                        <p:tav tm="100000">
                                          <p:val>
                                            <p:strVal val="#ppt_y"/>
                                          </p:val>
                                        </p:tav>
                                      </p:tavLst>
                                    </p:anim>
                                    <p:animEffect transition="in" filter="fade">
                                      <p:cBhvr>
                                        <p:cTn id="70" dur="500"/>
                                        <p:tgtEl>
                                          <p:spTgt spid="17">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4" presetClass="entr" presetSubtype="0" accel="100000" fill="hold" grpId="0" nodeType="clickEffect">
                                  <p:stCondLst>
                                    <p:cond delay="0"/>
                                  </p:stCondLst>
                                  <p:childTnLst>
                                    <p:set>
                                      <p:cBhvr>
                                        <p:cTn id="74" dur="1" fill="hold">
                                          <p:stCondLst>
                                            <p:cond delay="0"/>
                                          </p:stCondLst>
                                        </p:cTn>
                                        <p:tgtEl>
                                          <p:spTgt spid="17">
                                            <p:txEl>
                                              <p:pRg st="1" end="1"/>
                                            </p:txEl>
                                          </p:spTgt>
                                        </p:tgtEl>
                                        <p:attrNameLst>
                                          <p:attrName>style.visibility</p:attrName>
                                        </p:attrNameLst>
                                      </p:cBhvr>
                                      <p:to>
                                        <p:strVal val="visible"/>
                                      </p:to>
                                    </p:set>
                                    <p:anim calcmode="lin" valueType="num">
                                      <p:cBhvr>
                                        <p:cTn id="75" dur="500" fill="hold"/>
                                        <p:tgtEl>
                                          <p:spTgt spid="17">
                                            <p:txEl>
                                              <p:pRg st="1" end="1"/>
                                            </p:txEl>
                                          </p:spTgt>
                                        </p:tgtEl>
                                        <p:attrNameLst>
                                          <p:attrName>ppt_w</p:attrName>
                                        </p:attrNameLst>
                                      </p:cBhvr>
                                      <p:tavLst>
                                        <p:tav tm="0">
                                          <p:val>
                                            <p:strVal val="#ppt_w*0.05"/>
                                          </p:val>
                                        </p:tav>
                                        <p:tav tm="100000">
                                          <p:val>
                                            <p:strVal val="#ppt_w"/>
                                          </p:val>
                                        </p:tav>
                                      </p:tavLst>
                                    </p:anim>
                                    <p:anim calcmode="lin" valueType="num">
                                      <p:cBhvr>
                                        <p:cTn id="76" dur="500" fill="hold"/>
                                        <p:tgtEl>
                                          <p:spTgt spid="17">
                                            <p:txEl>
                                              <p:pRg st="1" end="1"/>
                                            </p:txEl>
                                          </p:spTgt>
                                        </p:tgtEl>
                                        <p:attrNameLst>
                                          <p:attrName>ppt_h</p:attrName>
                                        </p:attrNameLst>
                                      </p:cBhvr>
                                      <p:tavLst>
                                        <p:tav tm="0">
                                          <p:val>
                                            <p:strVal val="#ppt_h"/>
                                          </p:val>
                                        </p:tav>
                                        <p:tav tm="100000">
                                          <p:val>
                                            <p:strVal val="#ppt_h"/>
                                          </p:val>
                                        </p:tav>
                                      </p:tavLst>
                                    </p:anim>
                                    <p:anim calcmode="lin" valueType="num">
                                      <p:cBhvr>
                                        <p:cTn id="77" dur="500" fill="hold"/>
                                        <p:tgtEl>
                                          <p:spTgt spid="17">
                                            <p:txEl>
                                              <p:pRg st="1" end="1"/>
                                            </p:txEl>
                                          </p:spTgt>
                                        </p:tgtEl>
                                        <p:attrNameLst>
                                          <p:attrName>ppt_x</p:attrName>
                                        </p:attrNameLst>
                                      </p:cBhvr>
                                      <p:tavLst>
                                        <p:tav tm="0">
                                          <p:val>
                                            <p:strVal val="#ppt_x-.2"/>
                                          </p:val>
                                        </p:tav>
                                        <p:tav tm="100000">
                                          <p:val>
                                            <p:strVal val="#ppt_x"/>
                                          </p:val>
                                        </p:tav>
                                      </p:tavLst>
                                    </p:anim>
                                    <p:anim calcmode="lin" valueType="num">
                                      <p:cBhvr>
                                        <p:cTn id="78" dur="500" fill="hold"/>
                                        <p:tgtEl>
                                          <p:spTgt spid="17">
                                            <p:txEl>
                                              <p:pRg st="1" end="1"/>
                                            </p:txEl>
                                          </p:spTgt>
                                        </p:tgtEl>
                                        <p:attrNameLst>
                                          <p:attrName>ppt_y</p:attrName>
                                        </p:attrNameLst>
                                      </p:cBhvr>
                                      <p:tavLst>
                                        <p:tav tm="0">
                                          <p:val>
                                            <p:strVal val="#ppt_y"/>
                                          </p:val>
                                        </p:tav>
                                        <p:tav tm="100000">
                                          <p:val>
                                            <p:strVal val="#ppt_y"/>
                                          </p:val>
                                        </p:tav>
                                      </p:tavLst>
                                    </p:anim>
                                    <p:animEffect transition="in" filter="fade">
                                      <p:cBhvr>
                                        <p:cTn id="79" dur="500"/>
                                        <p:tgtEl>
                                          <p:spTgt spid="17">
                                            <p:txEl>
                                              <p:pRg st="1" end="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4" presetClass="entr" presetSubtype="0" accel="100000" fill="hold" grpId="0" nodeType="clickEffect">
                                  <p:stCondLst>
                                    <p:cond delay="0"/>
                                  </p:stCondLst>
                                  <p:childTnLst>
                                    <p:set>
                                      <p:cBhvr>
                                        <p:cTn id="83" dur="1" fill="hold">
                                          <p:stCondLst>
                                            <p:cond delay="0"/>
                                          </p:stCondLst>
                                        </p:cTn>
                                        <p:tgtEl>
                                          <p:spTgt spid="17">
                                            <p:txEl>
                                              <p:pRg st="2" end="2"/>
                                            </p:txEl>
                                          </p:spTgt>
                                        </p:tgtEl>
                                        <p:attrNameLst>
                                          <p:attrName>style.visibility</p:attrName>
                                        </p:attrNameLst>
                                      </p:cBhvr>
                                      <p:to>
                                        <p:strVal val="visible"/>
                                      </p:to>
                                    </p:set>
                                    <p:anim calcmode="lin" valueType="num">
                                      <p:cBhvr>
                                        <p:cTn id="84" dur="500" fill="hold"/>
                                        <p:tgtEl>
                                          <p:spTgt spid="17">
                                            <p:txEl>
                                              <p:pRg st="2" end="2"/>
                                            </p:txEl>
                                          </p:spTgt>
                                        </p:tgtEl>
                                        <p:attrNameLst>
                                          <p:attrName>ppt_w</p:attrName>
                                        </p:attrNameLst>
                                      </p:cBhvr>
                                      <p:tavLst>
                                        <p:tav tm="0">
                                          <p:val>
                                            <p:strVal val="#ppt_w*0.05"/>
                                          </p:val>
                                        </p:tav>
                                        <p:tav tm="100000">
                                          <p:val>
                                            <p:strVal val="#ppt_w"/>
                                          </p:val>
                                        </p:tav>
                                      </p:tavLst>
                                    </p:anim>
                                    <p:anim calcmode="lin" valueType="num">
                                      <p:cBhvr>
                                        <p:cTn id="85" dur="500" fill="hold"/>
                                        <p:tgtEl>
                                          <p:spTgt spid="17">
                                            <p:txEl>
                                              <p:pRg st="2" end="2"/>
                                            </p:txEl>
                                          </p:spTgt>
                                        </p:tgtEl>
                                        <p:attrNameLst>
                                          <p:attrName>ppt_h</p:attrName>
                                        </p:attrNameLst>
                                      </p:cBhvr>
                                      <p:tavLst>
                                        <p:tav tm="0">
                                          <p:val>
                                            <p:strVal val="#ppt_h"/>
                                          </p:val>
                                        </p:tav>
                                        <p:tav tm="100000">
                                          <p:val>
                                            <p:strVal val="#ppt_h"/>
                                          </p:val>
                                        </p:tav>
                                      </p:tavLst>
                                    </p:anim>
                                    <p:anim calcmode="lin" valueType="num">
                                      <p:cBhvr>
                                        <p:cTn id="86" dur="500" fill="hold"/>
                                        <p:tgtEl>
                                          <p:spTgt spid="17">
                                            <p:txEl>
                                              <p:pRg st="2" end="2"/>
                                            </p:txEl>
                                          </p:spTgt>
                                        </p:tgtEl>
                                        <p:attrNameLst>
                                          <p:attrName>ppt_x</p:attrName>
                                        </p:attrNameLst>
                                      </p:cBhvr>
                                      <p:tavLst>
                                        <p:tav tm="0">
                                          <p:val>
                                            <p:strVal val="#ppt_x-.2"/>
                                          </p:val>
                                        </p:tav>
                                        <p:tav tm="100000">
                                          <p:val>
                                            <p:strVal val="#ppt_x"/>
                                          </p:val>
                                        </p:tav>
                                      </p:tavLst>
                                    </p:anim>
                                    <p:anim calcmode="lin" valueType="num">
                                      <p:cBhvr>
                                        <p:cTn id="87" dur="500" fill="hold"/>
                                        <p:tgtEl>
                                          <p:spTgt spid="17">
                                            <p:txEl>
                                              <p:pRg st="2" end="2"/>
                                            </p:txEl>
                                          </p:spTgt>
                                        </p:tgtEl>
                                        <p:attrNameLst>
                                          <p:attrName>ppt_y</p:attrName>
                                        </p:attrNameLst>
                                      </p:cBhvr>
                                      <p:tavLst>
                                        <p:tav tm="0">
                                          <p:val>
                                            <p:strVal val="#ppt_y"/>
                                          </p:val>
                                        </p:tav>
                                        <p:tav tm="100000">
                                          <p:val>
                                            <p:strVal val="#ppt_y"/>
                                          </p:val>
                                        </p:tav>
                                      </p:tavLst>
                                    </p:anim>
                                    <p:animEffect transition="in" filter="fade">
                                      <p:cBhvr>
                                        <p:cTn id="88" dur="5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17" grpId="0" uiExpand="1" build="p"/>
      <p:bldP spid="14" grpId="0" build="p" animBg="1"/>
      <p:bldP spid="16"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Covalent Compounds</a:t>
            </a:r>
            <a:endParaRPr lang="en-CA" dirty="0"/>
          </a:p>
        </p:txBody>
      </p:sp>
      <p:sp>
        <p:nvSpPr>
          <p:cNvPr id="3" name="Text Placeholder 2"/>
          <p:cNvSpPr>
            <a:spLocks noGrp="1"/>
          </p:cNvSpPr>
          <p:nvPr>
            <p:ph type="body" idx="1"/>
          </p:nvPr>
        </p:nvSpPr>
        <p:spPr>
          <a:xfrm>
            <a:off x="2286000" y="5010150"/>
            <a:ext cx="6390456" cy="1371600"/>
          </a:xfrm>
        </p:spPr>
        <p:txBody>
          <a:bodyPr/>
          <a:lstStyle/>
          <a:p>
            <a:r>
              <a:rPr lang="en-CA" dirty="0" smtClean="0"/>
              <a:t>Non-metals atoms share electrons to form Compounds</a:t>
            </a:r>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1848</TotalTime>
  <Words>599</Words>
  <Application>Microsoft Office PowerPoint</Application>
  <PresentationFormat>On-screen Show (4:3)</PresentationFormat>
  <Paragraphs>133</Paragraphs>
  <Slides>23</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Black</vt:lpstr>
      <vt:lpstr>Calibri</vt:lpstr>
      <vt:lpstr>Century Schoolbook</vt:lpstr>
      <vt:lpstr>Wingdings</vt:lpstr>
      <vt:lpstr>Wingdings 2</vt:lpstr>
      <vt:lpstr>Oriel</vt:lpstr>
      <vt:lpstr>What is a compound?   Understanding chemical  formulas  how  do elements chemically bond to form molecules or compounds?</vt:lpstr>
      <vt:lpstr>PowerPoint Presentation</vt:lpstr>
      <vt:lpstr> What is a compound? </vt:lpstr>
      <vt:lpstr>PowerPoint Presentation</vt:lpstr>
      <vt:lpstr>PowerPoint Presentation</vt:lpstr>
      <vt:lpstr>2 Types of Compounds</vt:lpstr>
      <vt:lpstr>2 Types of Compounds</vt:lpstr>
      <vt:lpstr>2 Types of Compounds</vt:lpstr>
      <vt:lpstr>Covalent Compounds</vt:lpstr>
      <vt:lpstr>Covalent Bonds</vt:lpstr>
      <vt:lpstr>Covalent Compounds</vt:lpstr>
      <vt:lpstr>Diatomic Molecules</vt:lpstr>
      <vt:lpstr>PowerPoint Presentation</vt:lpstr>
      <vt:lpstr>Ionic Compounds</vt:lpstr>
      <vt:lpstr>Ionic Compounds </vt:lpstr>
      <vt:lpstr>Ionic Compounds</vt:lpstr>
      <vt:lpstr>Ionic Compounds</vt:lpstr>
      <vt:lpstr>Polyatomic Ions</vt:lpstr>
      <vt:lpstr>Polyatomic Ions</vt:lpstr>
      <vt:lpstr>PowerPoint Presentation</vt:lpstr>
      <vt:lpstr>Common Polyatomic Ions</vt:lpstr>
      <vt:lpstr>Examples:</vt:lpstr>
      <vt:lpstr>DO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Periodic Table and Atomic Theory</dc:title>
  <dc:creator>_</dc:creator>
  <cp:lastModifiedBy>sharon harnik</cp:lastModifiedBy>
  <cp:revision>185</cp:revision>
  <dcterms:created xsi:type="dcterms:W3CDTF">2007-09-28T06:04:11Z</dcterms:created>
  <dcterms:modified xsi:type="dcterms:W3CDTF">2020-11-26T03:04:57Z</dcterms:modified>
</cp:coreProperties>
</file>