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notesMasterIdLst>
    <p:notesMasterId r:id="rId19"/>
  </p:notesMasterIdLst>
  <p:sldIdLst>
    <p:sldId id="304" r:id="rId2"/>
    <p:sldId id="302" r:id="rId3"/>
    <p:sldId id="296" r:id="rId4"/>
    <p:sldId id="284" r:id="rId5"/>
    <p:sldId id="294" r:id="rId6"/>
    <p:sldId id="308" r:id="rId7"/>
    <p:sldId id="285" r:id="rId8"/>
    <p:sldId id="286" r:id="rId9"/>
    <p:sldId id="295" r:id="rId10"/>
    <p:sldId id="306" r:id="rId11"/>
    <p:sldId id="307" r:id="rId12"/>
    <p:sldId id="288" r:id="rId13"/>
    <p:sldId id="289" r:id="rId14"/>
    <p:sldId id="290" r:id="rId15"/>
    <p:sldId id="291" r:id="rId16"/>
    <p:sldId id="292" r:id="rId17"/>
    <p:sldId id="29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71" autoAdjust="0"/>
    <p:restoredTop sz="95441" autoAdjust="0"/>
  </p:normalViewPr>
  <p:slideViewPr>
    <p:cSldViewPr>
      <p:cViewPr>
        <p:scale>
          <a:sx n="67" d="100"/>
          <a:sy n="67" d="100"/>
        </p:scale>
        <p:origin x="52"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ron Harnik" userId="1ebcbbd8-47b1-46b8-8efc-bb103878f2cf" providerId="ADAL" clId="{125D06DE-3C49-421F-BA82-BA6682E4DC15}"/>
    <pc:docChg chg="undo custSel addSld delSld modSld sldOrd">
      <pc:chgData name="Sharon Harnik" userId="1ebcbbd8-47b1-46b8-8efc-bb103878f2cf" providerId="ADAL" clId="{125D06DE-3C49-421F-BA82-BA6682E4DC15}" dt="2023-02-21T05:41:05.740" v="250" actId="14100"/>
      <pc:docMkLst>
        <pc:docMk/>
      </pc:docMkLst>
      <pc:sldChg chg="del">
        <pc:chgData name="Sharon Harnik" userId="1ebcbbd8-47b1-46b8-8efc-bb103878f2cf" providerId="ADAL" clId="{125D06DE-3C49-421F-BA82-BA6682E4DC15}" dt="2023-02-21T02:50:17.362" v="4" actId="47"/>
        <pc:sldMkLst>
          <pc:docMk/>
          <pc:sldMk cId="0" sldId="257"/>
        </pc:sldMkLst>
      </pc:sldChg>
      <pc:sldChg chg="del">
        <pc:chgData name="Sharon Harnik" userId="1ebcbbd8-47b1-46b8-8efc-bb103878f2cf" providerId="ADAL" clId="{125D06DE-3C49-421F-BA82-BA6682E4DC15}" dt="2023-02-21T02:50:14.268" v="2" actId="47"/>
        <pc:sldMkLst>
          <pc:docMk/>
          <pc:sldMk cId="0" sldId="260"/>
        </pc:sldMkLst>
      </pc:sldChg>
      <pc:sldChg chg="del">
        <pc:chgData name="Sharon Harnik" userId="1ebcbbd8-47b1-46b8-8efc-bb103878f2cf" providerId="ADAL" clId="{125D06DE-3C49-421F-BA82-BA6682E4DC15}" dt="2023-02-21T02:50:19.037" v="5" actId="47"/>
        <pc:sldMkLst>
          <pc:docMk/>
          <pc:sldMk cId="0" sldId="262"/>
        </pc:sldMkLst>
      </pc:sldChg>
      <pc:sldChg chg="del">
        <pc:chgData name="Sharon Harnik" userId="1ebcbbd8-47b1-46b8-8efc-bb103878f2cf" providerId="ADAL" clId="{125D06DE-3C49-421F-BA82-BA6682E4DC15}" dt="2023-02-21T02:50:15.909" v="3" actId="47"/>
        <pc:sldMkLst>
          <pc:docMk/>
          <pc:sldMk cId="0" sldId="265"/>
        </pc:sldMkLst>
      </pc:sldChg>
      <pc:sldChg chg="del">
        <pc:chgData name="Sharon Harnik" userId="1ebcbbd8-47b1-46b8-8efc-bb103878f2cf" providerId="ADAL" clId="{125D06DE-3C49-421F-BA82-BA6682E4DC15}" dt="2023-02-21T02:50:21.022" v="6" actId="47"/>
        <pc:sldMkLst>
          <pc:docMk/>
          <pc:sldMk cId="3024284755" sldId="272"/>
        </pc:sldMkLst>
      </pc:sldChg>
      <pc:sldChg chg="del">
        <pc:chgData name="Sharon Harnik" userId="1ebcbbd8-47b1-46b8-8efc-bb103878f2cf" providerId="ADAL" clId="{125D06DE-3C49-421F-BA82-BA6682E4DC15}" dt="2023-02-21T02:50:10.352" v="0" actId="47"/>
        <pc:sldMkLst>
          <pc:docMk/>
          <pc:sldMk cId="1297958682" sldId="281"/>
        </pc:sldMkLst>
      </pc:sldChg>
      <pc:sldChg chg="delSp modSp mod modAnim">
        <pc:chgData name="Sharon Harnik" userId="1ebcbbd8-47b1-46b8-8efc-bb103878f2cf" providerId="ADAL" clId="{125D06DE-3C49-421F-BA82-BA6682E4DC15}" dt="2023-02-21T05:30:08.696" v="95" actId="21"/>
        <pc:sldMkLst>
          <pc:docMk/>
          <pc:sldMk cId="3440515174" sldId="285"/>
        </pc:sldMkLst>
        <pc:spChg chg="del mod">
          <ac:chgData name="Sharon Harnik" userId="1ebcbbd8-47b1-46b8-8efc-bb103878f2cf" providerId="ADAL" clId="{125D06DE-3C49-421F-BA82-BA6682E4DC15}" dt="2023-02-21T05:30:08.696" v="95" actId="21"/>
          <ac:spMkLst>
            <pc:docMk/>
            <pc:sldMk cId="3440515174" sldId="285"/>
            <ac:spMk id="3" creationId="{00000000-0000-0000-0000-000000000000}"/>
          </ac:spMkLst>
        </pc:spChg>
        <pc:spChg chg="mod">
          <ac:chgData name="Sharon Harnik" userId="1ebcbbd8-47b1-46b8-8efc-bb103878f2cf" providerId="ADAL" clId="{125D06DE-3C49-421F-BA82-BA6682E4DC15}" dt="2023-02-21T02:54:43.395" v="90" actId="113"/>
          <ac:spMkLst>
            <pc:docMk/>
            <pc:sldMk cId="3440515174" sldId="285"/>
            <ac:spMk id="4" creationId="{00000000-0000-0000-0000-000000000000}"/>
          </ac:spMkLst>
        </pc:spChg>
      </pc:sldChg>
      <pc:sldChg chg="del">
        <pc:chgData name="Sharon Harnik" userId="1ebcbbd8-47b1-46b8-8efc-bb103878f2cf" providerId="ADAL" clId="{125D06DE-3C49-421F-BA82-BA6682E4DC15}" dt="2023-02-21T02:50:11.987" v="1" actId="47"/>
        <pc:sldMkLst>
          <pc:docMk/>
          <pc:sldMk cId="2722461795" sldId="287"/>
        </pc:sldMkLst>
      </pc:sldChg>
      <pc:sldChg chg="modSp mod">
        <pc:chgData name="Sharon Harnik" userId="1ebcbbd8-47b1-46b8-8efc-bb103878f2cf" providerId="ADAL" clId="{125D06DE-3C49-421F-BA82-BA6682E4DC15}" dt="2023-02-21T05:41:05.740" v="250" actId="14100"/>
        <pc:sldMkLst>
          <pc:docMk/>
          <pc:sldMk cId="1107944146" sldId="294"/>
        </pc:sldMkLst>
        <pc:spChg chg="mod">
          <ac:chgData name="Sharon Harnik" userId="1ebcbbd8-47b1-46b8-8efc-bb103878f2cf" providerId="ADAL" clId="{125D06DE-3C49-421F-BA82-BA6682E4DC15}" dt="2023-02-21T05:41:05.740" v="250" actId="14100"/>
          <ac:spMkLst>
            <pc:docMk/>
            <pc:sldMk cId="1107944146" sldId="294"/>
            <ac:spMk id="2" creationId="{00000000-0000-0000-0000-000000000000}"/>
          </ac:spMkLst>
        </pc:spChg>
      </pc:sldChg>
      <pc:sldChg chg="del">
        <pc:chgData name="Sharon Harnik" userId="1ebcbbd8-47b1-46b8-8efc-bb103878f2cf" providerId="ADAL" clId="{125D06DE-3C49-421F-BA82-BA6682E4DC15}" dt="2023-02-21T02:50:22.934" v="7" actId="47"/>
        <pc:sldMkLst>
          <pc:docMk/>
          <pc:sldMk cId="2125383283" sldId="297"/>
        </pc:sldMkLst>
      </pc:sldChg>
      <pc:sldChg chg="del">
        <pc:chgData name="Sharon Harnik" userId="1ebcbbd8-47b1-46b8-8efc-bb103878f2cf" providerId="ADAL" clId="{125D06DE-3C49-421F-BA82-BA6682E4DC15}" dt="2023-02-21T02:50:24.201" v="8" actId="47"/>
        <pc:sldMkLst>
          <pc:docMk/>
          <pc:sldMk cId="3422036616" sldId="298"/>
        </pc:sldMkLst>
      </pc:sldChg>
      <pc:sldChg chg="del">
        <pc:chgData name="Sharon Harnik" userId="1ebcbbd8-47b1-46b8-8efc-bb103878f2cf" providerId="ADAL" clId="{125D06DE-3C49-421F-BA82-BA6682E4DC15}" dt="2023-02-21T02:50:26.084" v="9" actId="47"/>
        <pc:sldMkLst>
          <pc:docMk/>
          <pc:sldMk cId="1369175168" sldId="299"/>
        </pc:sldMkLst>
      </pc:sldChg>
      <pc:sldChg chg="del">
        <pc:chgData name="Sharon Harnik" userId="1ebcbbd8-47b1-46b8-8efc-bb103878f2cf" providerId="ADAL" clId="{125D06DE-3C49-421F-BA82-BA6682E4DC15}" dt="2023-02-21T02:50:26.803" v="10" actId="47"/>
        <pc:sldMkLst>
          <pc:docMk/>
          <pc:sldMk cId="156575856" sldId="300"/>
        </pc:sldMkLst>
      </pc:sldChg>
      <pc:sldChg chg="del">
        <pc:chgData name="Sharon Harnik" userId="1ebcbbd8-47b1-46b8-8efc-bb103878f2cf" providerId="ADAL" clId="{125D06DE-3C49-421F-BA82-BA6682E4DC15}" dt="2023-02-21T02:50:28.396" v="12" actId="47"/>
        <pc:sldMkLst>
          <pc:docMk/>
          <pc:sldMk cId="3489276522" sldId="301"/>
        </pc:sldMkLst>
      </pc:sldChg>
      <pc:sldChg chg="del">
        <pc:chgData name="Sharon Harnik" userId="1ebcbbd8-47b1-46b8-8efc-bb103878f2cf" providerId="ADAL" clId="{125D06DE-3C49-421F-BA82-BA6682E4DC15}" dt="2023-02-21T02:50:27.584" v="11" actId="47"/>
        <pc:sldMkLst>
          <pc:docMk/>
          <pc:sldMk cId="2919802892" sldId="303"/>
        </pc:sldMkLst>
      </pc:sldChg>
      <pc:sldChg chg="addSp modSp new mod ord modAnim">
        <pc:chgData name="Sharon Harnik" userId="1ebcbbd8-47b1-46b8-8efc-bb103878f2cf" providerId="ADAL" clId="{125D06DE-3C49-421F-BA82-BA6682E4DC15}" dt="2023-02-21T05:39:34.013" v="245"/>
        <pc:sldMkLst>
          <pc:docMk/>
          <pc:sldMk cId="2313968149" sldId="308"/>
        </pc:sldMkLst>
        <pc:spChg chg="mod">
          <ac:chgData name="Sharon Harnik" userId="1ebcbbd8-47b1-46b8-8efc-bb103878f2cf" providerId="ADAL" clId="{125D06DE-3C49-421F-BA82-BA6682E4DC15}" dt="2023-02-21T05:35:54.901" v="227"/>
          <ac:spMkLst>
            <pc:docMk/>
            <pc:sldMk cId="2313968149" sldId="308"/>
            <ac:spMk id="2" creationId="{691307AC-BB19-E359-3943-ACE90793B32A}"/>
          </ac:spMkLst>
        </pc:spChg>
        <pc:spChg chg="mod">
          <ac:chgData name="Sharon Harnik" userId="1ebcbbd8-47b1-46b8-8efc-bb103878f2cf" providerId="ADAL" clId="{125D06DE-3C49-421F-BA82-BA6682E4DC15}" dt="2023-02-21T05:34:06.760" v="211" actId="113"/>
          <ac:spMkLst>
            <pc:docMk/>
            <pc:sldMk cId="2313968149" sldId="308"/>
            <ac:spMk id="3" creationId="{70069D75-18E6-0865-C345-55BDD3A8FF8F}"/>
          </ac:spMkLst>
        </pc:spChg>
        <pc:spChg chg="add mod">
          <ac:chgData name="Sharon Harnik" userId="1ebcbbd8-47b1-46b8-8efc-bb103878f2cf" providerId="ADAL" clId="{125D06DE-3C49-421F-BA82-BA6682E4DC15}" dt="2023-02-21T05:30:23.321" v="98" actId="1076"/>
          <ac:spMkLst>
            <pc:docMk/>
            <pc:sldMk cId="2313968149" sldId="308"/>
            <ac:spMk id="4" creationId="{2A96BE70-514F-EB3E-1C7C-A5BE65963D66}"/>
          </ac:spMkLst>
        </pc:spChg>
        <pc:spChg chg="add mod">
          <ac:chgData name="Sharon Harnik" userId="1ebcbbd8-47b1-46b8-8efc-bb103878f2cf" providerId="ADAL" clId="{125D06DE-3C49-421F-BA82-BA6682E4DC15}" dt="2023-02-21T05:36:32.450" v="231" actId="255"/>
          <ac:spMkLst>
            <pc:docMk/>
            <pc:sldMk cId="2313968149" sldId="308"/>
            <ac:spMk id="7" creationId="{63D7301C-79BA-DA12-7E64-CCCDA51EA6A6}"/>
          </ac:spMkLst>
        </pc:spChg>
        <pc:picChg chg="add mod">
          <ac:chgData name="Sharon Harnik" userId="1ebcbbd8-47b1-46b8-8efc-bb103878f2cf" providerId="ADAL" clId="{125D06DE-3C49-421F-BA82-BA6682E4DC15}" dt="2023-02-21T05:32:32.197" v="149" actId="1076"/>
          <ac:picMkLst>
            <pc:docMk/>
            <pc:sldMk cId="2313968149" sldId="308"/>
            <ac:picMk id="5" creationId="{73AA10D2-3871-B56D-98A7-3B7E8002FB4E}"/>
          </ac:picMkLst>
        </pc:picChg>
        <pc:picChg chg="add mod">
          <ac:chgData name="Sharon Harnik" userId="1ebcbbd8-47b1-46b8-8efc-bb103878f2cf" providerId="ADAL" clId="{125D06DE-3C49-421F-BA82-BA6682E4DC15}" dt="2023-02-21T05:33:32.712" v="163" actId="1076"/>
          <ac:picMkLst>
            <pc:docMk/>
            <pc:sldMk cId="2313968149" sldId="308"/>
            <ac:picMk id="6" creationId="{33BFF59C-1CC6-B498-BA2F-7F6E831E1B09}"/>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F025BD-C3B5-40D2-B3FC-E73720808AE2}" type="datetimeFigureOut">
              <a:rPr lang="en-US" smtClean="0"/>
              <a:pPr/>
              <a:t>2/20/2023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758335-7FA5-4051-9A8E-3EA5D05FCD7A}" type="slidenum">
              <a:rPr lang="en-CA" smtClean="0"/>
              <a:pPr/>
              <a:t>‹#›</a:t>
            </a:fld>
            <a:endParaRPr lang="en-CA"/>
          </a:p>
        </p:txBody>
      </p:sp>
    </p:spTree>
    <p:extLst>
      <p:ext uri="{BB962C8B-B14F-4D97-AF65-F5344CB8AC3E}">
        <p14:creationId xmlns:p14="http://schemas.microsoft.com/office/powerpoint/2010/main" val="1578540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a:t>Click on button for story on backyard</a:t>
            </a:r>
            <a:r>
              <a:rPr lang="en-CA" baseline="0" dirty="0"/>
              <a:t> Tesla coil (YouTube)</a:t>
            </a:r>
          </a:p>
          <a:p>
            <a:pPr fontAlgn="base"/>
            <a:r>
              <a:rPr lang="en-CA" sz="1200" b="0" i="0" kern="1200" dirty="0">
                <a:solidFill>
                  <a:schemeClr val="tx1"/>
                </a:solidFill>
                <a:effectLst/>
                <a:latin typeface="+mn-lt"/>
                <a:ea typeface="+mn-ea"/>
                <a:cs typeface="+mn-cs"/>
              </a:rPr>
              <a:t>Nikola Tesla dreamed of creating a way to supply power to the world without stringing wires across the globe. The inventor came close to accomplishing this when his "mad scientist" experiments with electricity led to his creation of the Tesla coil.</a:t>
            </a:r>
          </a:p>
          <a:p>
            <a:pPr fontAlgn="base"/>
            <a:r>
              <a:rPr lang="en-CA" sz="1200" b="0" i="0" kern="1200" dirty="0">
                <a:solidFill>
                  <a:schemeClr val="tx1"/>
                </a:solidFill>
                <a:effectLst/>
                <a:latin typeface="+mn-lt"/>
                <a:ea typeface="+mn-ea"/>
                <a:cs typeface="+mn-cs"/>
              </a:rPr>
              <a:t>The first system that could wirelessly transmit electricity, the Tesla coil was a truly revolutionary invention. </a:t>
            </a:r>
          </a:p>
          <a:p>
            <a:endParaRPr lang="en-CA" dirty="0"/>
          </a:p>
        </p:txBody>
      </p:sp>
      <p:sp>
        <p:nvSpPr>
          <p:cNvPr id="4" name="Slide Number Placeholder 3"/>
          <p:cNvSpPr>
            <a:spLocks noGrp="1"/>
          </p:cNvSpPr>
          <p:nvPr>
            <p:ph type="sldNum" sz="quarter" idx="10"/>
          </p:nvPr>
        </p:nvSpPr>
        <p:spPr/>
        <p:txBody>
          <a:bodyPr/>
          <a:lstStyle/>
          <a:p>
            <a:fld id="{B0758335-7FA5-4051-9A8E-3EA5D05FCD7A}" type="slidenum">
              <a:rPr lang="en-CA" smtClean="0">
                <a:solidFill>
                  <a:prstClr val="black"/>
                </a:solidFill>
              </a:rPr>
              <a:pPr/>
              <a:t>1</a:t>
            </a:fld>
            <a:endParaRPr lang="en-CA">
              <a:solidFill>
                <a:prstClr val="black"/>
              </a:solidFill>
            </a:endParaRPr>
          </a:p>
        </p:txBody>
      </p:sp>
    </p:spTree>
    <p:extLst>
      <p:ext uri="{BB962C8B-B14F-4D97-AF65-F5344CB8AC3E}">
        <p14:creationId xmlns:p14="http://schemas.microsoft.com/office/powerpoint/2010/main" val="11668448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B0758335-7FA5-4051-9A8E-3EA5D05FCD7A}" type="slidenum">
              <a:rPr lang="en-CA" smtClean="0"/>
              <a:pPr/>
              <a:t>5</a:t>
            </a:fld>
            <a:endParaRPr lang="en-CA"/>
          </a:p>
        </p:txBody>
      </p:sp>
    </p:spTree>
    <p:extLst>
      <p:ext uri="{BB962C8B-B14F-4D97-AF65-F5344CB8AC3E}">
        <p14:creationId xmlns:p14="http://schemas.microsoft.com/office/powerpoint/2010/main" val="3724824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B0758335-7FA5-4051-9A8E-3EA5D05FCD7A}" type="slidenum">
              <a:rPr lang="en-CA" smtClean="0"/>
              <a:pPr/>
              <a:t>9</a:t>
            </a:fld>
            <a:endParaRPr lang="en-CA"/>
          </a:p>
        </p:txBody>
      </p:sp>
    </p:spTree>
    <p:extLst>
      <p:ext uri="{BB962C8B-B14F-4D97-AF65-F5344CB8AC3E}">
        <p14:creationId xmlns:p14="http://schemas.microsoft.com/office/powerpoint/2010/main" val="10427532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B0758335-7FA5-4051-9A8E-3EA5D05FCD7A}" type="slidenum">
              <a:rPr lang="en-CA" smtClean="0"/>
              <a:pPr/>
              <a:t>12</a:t>
            </a:fld>
            <a:endParaRPr lang="en-CA"/>
          </a:p>
        </p:txBody>
      </p:sp>
    </p:spTree>
    <p:extLst>
      <p:ext uri="{BB962C8B-B14F-4D97-AF65-F5344CB8AC3E}">
        <p14:creationId xmlns:p14="http://schemas.microsoft.com/office/powerpoint/2010/main" val="1349035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B0758335-7FA5-4051-9A8E-3EA5D05FCD7A}" type="slidenum">
              <a:rPr lang="en-CA" smtClean="0"/>
              <a:pPr/>
              <a:t>13</a:t>
            </a:fld>
            <a:endParaRPr lang="en-CA"/>
          </a:p>
        </p:txBody>
      </p:sp>
    </p:spTree>
    <p:extLst>
      <p:ext uri="{BB962C8B-B14F-4D97-AF65-F5344CB8AC3E}">
        <p14:creationId xmlns:p14="http://schemas.microsoft.com/office/powerpoint/2010/main" val="1632560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B0758335-7FA5-4051-9A8E-3EA5D05FCD7A}" type="slidenum">
              <a:rPr lang="en-CA" smtClean="0"/>
              <a:pPr/>
              <a:t>14</a:t>
            </a:fld>
            <a:endParaRPr lang="en-CA"/>
          </a:p>
        </p:txBody>
      </p:sp>
    </p:spTree>
    <p:extLst>
      <p:ext uri="{BB962C8B-B14F-4D97-AF65-F5344CB8AC3E}">
        <p14:creationId xmlns:p14="http://schemas.microsoft.com/office/powerpoint/2010/main" val="2125221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B0758335-7FA5-4051-9A8E-3EA5D05FCD7A}" type="slidenum">
              <a:rPr lang="en-CA" smtClean="0"/>
              <a:pPr/>
              <a:t>15</a:t>
            </a:fld>
            <a:endParaRPr lang="en-CA"/>
          </a:p>
        </p:txBody>
      </p:sp>
    </p:spTree>
    <p:extLst>
      <p:ext uri="{BB962C8B-B14F-4D97-AF65-F5344CB8AC3E}">
        <p14:creationId xmlns:p14="http://schemas.microsoft.com/office/powerpoint/2010/main" val="36439690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B0758335-7FA5-4051-9A8E-3EA5D05FCD7A}" type="slidenum">
              <a:rPr lang="en-CA" smtClean="0"/>
              <a:pPr/>
              <a:t>16</a:t>
            </a:fld>
            <a:endParaRPr lang="en-CA"/>
          </a:p>
        </p:txBody>
      </p:sp>
    </p:spTree>
    <p:extLst>
      <p:ext uri="{BB962C8B-B14F-4D97-AF65-F5344CB8AC3E}">
        <p14:creationId xmlns:p14="http://schemas.microsoft.com/office/powerpoint/2010/main" val="266963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4CBEAF9-9E58-4CC8-A6FF-6DD8A58DEEA4}" type="datetimeFigureOut">
              <a:rPr lang="en-US" smtClean="0">
                <a:solidFill>
                  <a:srgbClr val="F0A22E">
                    <a:shade val="75000"/>
                  </a:srgbClr>
                </a:solidFill>
              </a:rPr>
              <a:pPr/>
              <a:t>2/20/2023</a:t>
            </a:fld>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CA15C064-DD44-4CAC-873E-2D1F54821676}" type="slidenum">
              <a:rPr lang="en-US" smtClean="0">
                <a:solidFill>
                  <a:srgbClr val="F0A22E">
                    <a:shade val="75000"/>
                  </a:srgbClr>
                </a:solidFill>
              </a:rPr>
              <a:pPr/>
              <a:t>‹#›</a:t>
            </a:fld>
            <a:endParaRPr lang="en-US" dirty="0">
              <a:solidFill>
                <a:srgbClr val="F0A22E">
                  <a:shade val="75000"/>
                </a:srgbClr>
              </a:solidFill>
            </a:endParaRPr>
          </a:p>
        </p:txBody>
      </p:sp>
    </p:spTree>
    <p:extLst>
      <p:ext uri="{BB962C8B-B14F-4D97-AF65-F5344CB8AC3E}">
        <p14:creationId xmlns:p14="http://schemas.microsoft.com/office/powerpoint/2010/main" val="3475649476"/>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74CBEAF9-9E58-4CC8-A6FF-6DD8A58DEEA4}" type="datetimeFigureOut">
              <a:rPr lang="en-US" smtClean="0">
                <a:solidFill>
                  <a:srgbClr val="F0A22E">
                    <a:shade val="75000"/>
                  </a:srgbClr>
                </a:solidFill>
              </a:rPr>
              <a:pPr/>
              <a:t>2/20/2023</a:t>
            </a:fld>
            <a:endParaRPr lang="en-US" dirty="0">
              <a:solidFill>
                <a:srgbClr val="F0A22E">
                  <a:shade val="75000"/>
                </a:srgbClr>
              </a:solidFill>
            </a:endParaRPr>
          </a:p>
        </p:txBody>
      </p:sp>
      <p:sp>
        <p:nvSpPr>
          <p:cNvPr id="4" name="Footer Placeholder 3"/>
          <p:cNvSpPr>
            <a:spLocks noGrp="1"/>
          </p:cNvSpPr>
          <p:nvPr>
            <p:ph type="ftr" sz="quarter" idx="11"/>
          </p:nvPr>
        </p:nvSpPr>
        <p:spPr/>
        <p:txBody>
          <a:bodyPr/>
          <a:lstStyle/>
          <a:p>
            <a:endParaRPr lang="en-US" dirty="0">
              <a:solidFill>
                <a:srgbClr val="F0A22E">
                  <a:shade val="75000"/>
                </a:srgbClr>
              </a:solidFill>
            </a:endParaRPr>
          </a:p>
        </p:txBody>
      </p:sp>
      <p:sp>
        <p:nvSpPr>
          <p:cNvPr id="5" name="Slide Number Placeholder 4"/>
          <p:cNvSpPr>
            <a:spLocks noGrp="1"/>
          </p:cNvSpPr>
          <p:nvPr>
            <p:ph type="sldNum" sz="quarter" idx="12"/>
          </p:nvPr>
        </p:nvSpPr>
        <p:spPr/>
        <p:txBody>
          <a:bodyPr/>
          <a:lstStyle/>
          <a:p>
            <a:fld id="{CA15C064-DD44-4CAC-873E-2D1F54821676}" type="slidenum">
              <a:rPr lang="en-US" smtClean="0">
                <a:solidFill>
                  <a:srgbClr val="F0A22E">
                    <a:shade val="75000"/>
                  </a:srgbClr>
                </a:solidFill>
              </a:rPr>
              <a:pPr/>
              <a:t>‹#›</a:t>
            </a:fld>
            <a:endParaRPr lang="en-US" dirty="0">
              <a:solidFill>
                <a:srgbClr val="F0A22E">
                  <a:shade val="75000"/>
                </a:srgbClr>
              </a:solidFill>
            </a:endParaRPr>
          </a:p>
        </p:txBody>
      </p:sp>
    </p:spTree>
    <p:extLst>
      <p:ext uri="{BB962C8B-B14F-4D97-AF65-F5344CB8AC3E}">
        <p14:creationId xmlns:p14="http://schemas.microsoft.com/office/powerpoint/2010/main" val="1993534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4CBEAF9-9E58-4CC8-A6FF-6DD8A58DEEA4}" type="datetimeFigureOut">
              <a:rPr lang="en-US" smtClean="0">
                <a:solidFill>
                  <a:srgbClr val="F0A22E">
                    <a:shade val="75000"/>
                  </a:srgbClr>
                </a:solidFill>
              </a:rPr>
              <a:pPr/>
              <a:t>2/20/2023</a:t>
            </a:fld>
            <a:endParaRPr lang="en-US" dirty="0">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dirty="0">
              <a:solidFill>
                <a:srgbClr val="F0A22E">
                  <a:shade val="75000"/>
                </a:srgbClr>
              </a:solidFill>
            </a:endParaRPr>
          </a:p>
        </p:txBody>
      </p:sp>
      <p:sp>
        <p:nvSpPr>
          <p:cNvPr id="6" name="Slide Number Placeholder 5"/>
          <p:cNvSpPr>
            <a:spLocks noGrp="1"/>
          </p:cNvSpPr>
          <p:nvPr>
            <p:ph type="sldNum" sz="quarter" idx="12"/>
          </p:nvPr>
        </p:nvSpPr>
        <p:spPr/>
        <p:txBody>
          <a:bodyPr/>
          <a:lstStyle/>
          <a:p>
            <a:fld id="{CA15C064-DD44-4CAC-873E-2D1F54821676}" type="slidenum">
              <a:rPr lang="en-US" smtClean="0">
                <a:solidFill>
                  <a:srgbClr val="F0A22E">
                    <a:shade val="75000"/>
                  </a:srgbClr>
                </a:solidFill>
              </a:rPr>
              <a:pPr/>
              <a:t>‹#›</a:t>
            </a:fld>
            <a:endParaRPr lang="en-US" dirty="0">
              <a:solidFill>
                <a:srgbClr val="F0A22E">
                  <a:shade val="75000"/>
                </a:srgbClr>
              </a:solidFill>
            </a:endParaRPr>
          </a:p>
        </p:txBody>
      </p:sp>
    </p:spTree>
    <p:extLst>
      <p:ext uri="{BB962C8B-B14F-4D97-AF65-F5344CB8AC3E}">
        <p14:creationId xmlns:p14="http://schemas.microsoft.com/office/powerpoint/2010/main" val="3716292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4CBEAF9-9E58-4CC8-A6FF-6DD8A58DEEA4}" type="datetimeFigureOut">
              <a:rPr lang="en-US" smtClean="0">
                <a:solidFill>
                  <a:srgbClr val="F0A22E">
                    <a:shade val="75000"/>
                  </a:srgbClr>
                </a:solidFill>
              </a:rPr>
              <a:pPr/>
              <a:t>2/20/2023</a:t>
            </a:fld>
            <a:endParaRPr lang="en-US" dirty="0">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dirty="0">
              <a:solidFill>
                <a:srgbClr val="F0A22E">
                  <a:shade val="75000"/>
                </a:srgbClr>
              </a:solidFill>
            </a:endParaRPr>
          </a:p>
        </p:txBody>
      </p:sp>
      <p:sp>
        <p:nvSpPr>
          <p:cNvPr id="6" name="Slide Number Placeholder 5"/>
          <p:cNvSpPr>
            <a:spLocks noGrp="1"/>
          </p:cNvSpPr>
          <p:nvPr>
            <p:ph type="sldNum" sz="quarter" idx="12"/>
          </p:nvPr>
        </p:nvSpPr>
        <p:spPr/>
        <p:txBody>
          <a:bodyPr/>
          <a:lstStyle/>
          <a:p>
            <a:fld id="{CA15C064-DD44-4CAC-873E-2D1F54821676}" type="slidenum">
              <a:rPr lang="en-US" smtClean="0">
                <a:solidFill>
                  <a:srgbClr val="F0A22E">
                    <a:shade val="75000"/>
                  </a:srgbClr>
                </a:solidFill>
              </a:rPr>
              <a:pPr/>
              <a:t>‹#›</a:t>
            </a:fld>
            <a:endParaRPr lang="en-US" dirty="0">
              <a:solidFill>
                <a:srgbClr val="F0A22E">
                  <a:shade val="75000"/>
                </a:srgbClr>
              </a:solidFill>
            </a:endParaRP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6110246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4CBEAF9-9E58-4CC8-A6FF-6DD8A58DEEA4}" type="datetimeFigureOut">
              <a:rPr lang="en-US" smtClean="0">
                <a:solidFill>
                  <a:srgbClr val="F0A22E">
                    <a:shade val="75000"/>
                  </a:srgbClr>
                </a:solidFill>
              </a:rPr>
              <a:pPr/>
              <a:t>2/20/2023</a:t>
            </a:fld>
            <a:endParaRPr lang="en-US" dirty="0">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dirty="0">
              <a:solidFill>
                <a:srgbClr val="F0A22E">
                  <a:shade val="75000"/>
                </a:srgbClr>
              </a:solidFill>
            </a:endParaRPr>
          </a:p>
        </p:txBody>
      </p:sp>
      <p:sp>
        <p:nvSpPr>
          <p:cNvPr id="6" name="Slide Number Placeholder 5"/>
          <p:cNvSpPr>
            <a:spLocks noGrp="1"/>
          </p:cNvSpPr>
          <p:nvPr>
            <p:ph type="sldNum" sz="quarter" idx="12"/>
          </p:nvPr>
        </p:nvSpPr>
        <p:spPr/>
        <p:txBody>
          <a:bodyPr/>
          <a:lstStyle/>
          <a:p>
            <a:fld id="{CA15C064-DD44-4CAC-873E-2D1F54821676}" type="slidenum">
              <a:rPr lang="en-US" smtClean="0">
                <a:solidFill>
                  <a:srgbClr val="F0A22E">
                    <a:shade val="75000"/>
                  </a:srgbClr>
                </a:solidFill>
              </a:rPr>
              <a:pPr/>
              <a:t>‹#›</a:t>
            </a:fld>
            <a:endParaRPr lang="en-US" dirty="0">
              <a:solidFill>
                <a:srgbClr val="F0A22E">
                  <a:shade val="75000"/>
                </a:srgbClr>
              </a:solidFill>
            </a:endParaRPr>
          </a:p>
        </p:txBody>
      </p:sp>
    </p:spTree>
    <p:extLst>
      <p:ext uri="{BB962C8B-B14F-4D97-AF65-F5344CB8AC3E}">
        <p14:creationId xmlns:p14="http://schemas.microsoft.com/office/powerpoint/2010/main" val="30229215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4CBEAF9-9E58-4CC8-A6FF-6DD8A58DEEA4}" type="datetimeFigureOut">
              <a:rPr lang="en-US" smtClean="0">
                <a:solidFill>
                  <a:srgbClr val="F0A22E">
                    <a:shade val="75000"/>
                  </a:srgbClr>
                </a:solidFill>
              </a:rPr>
              <a:pPr/>
              <a:t>2/20/2023</a:t>
            </a:fld>
            <a:endParaRPr lang="en-US" dirty="0">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dirty="0">
              <a:solidFill>
                <a:srgbClr val="F0A22E">
                  <a:shade val="75000"/>
                </a:srgbClr>
              </a:solidFill>
            </a:endParaRPr>
          </a:p>
        </p:txBody>
      </p:sp>
      <p:sp>
        <p:nvSpPr>
          <p:cNvPr id="6" name="Slide Number Placeholder 5"/>
          <p:cNvSpPr>
            <a:spLocks noGrp="1"/>
          </p:cNvSpPr>
          <p:nvPr>
            <p:ph type="sldNum" sz="quarter" idx="12"/>
          </p:nvPr>
        </p:nvSpPr>
        <p:spPr/>
        <p:txBody>
          <a:bodyPr/>
          <a:lstStyle/>
          <a:p>
            <a:fld id="{CA15C064-DD44-4CAC-873E-2D1F54821676}" type="slidenum">
              <a:rPr lang="en-US" smtClean="0">
                <a:solidFill>
                  <a:srgbClr val="F0A22E">
                    <a:shade val="75000"/>
                  </a:srgbClr>
                </a:solidFill>
              </a:rPr>
              <a:pPr/>
              <a:t>‹#›</a:t>
            </a:fld>
            <a:endParaRPr lang="en-US" dirty="0">
              <a:solidFill>
                <a:srgbClr val="F0A22E">
                  <a:shade val="75000"/>
                </a:srgbClr>
              </a:solidFill>
            </a:endParaRP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5020336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4CBEAF9-9E58-4CC8-A6FF-6DD8A58DEEA4}" type="datetimeFigureOut">
              <a:rPr lang="en-US" smtClean="0">
                <a:solidFill>
                  <a:srgbClr val="F0A22E">
                    <a:shade val="75000"/>
                  </a:srgbClr>
                </a:solidFill>
              </a:rPr>
              <a:pPr/>
              <a:t>2/20/2023</a:t>
            </a:fld>
            <a:endParaRPr lang="en-US" dirty="0">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dirty="0">
              <a:solidFill>
                <a:srgbClr val="F0A22E">
                  <a:shade val="75000"/>
                </a:srgbClr>
              </a:solidFill>
            </a:endParaRPr>
          </a:p>
        </p:txBody>
      </p:sp>
      <p:sp>
        <p:nvSpPr>
          <p:cNvPr id="6" name="Slide Number Placeholder 5"/>
          <p:cNvSpPr>
            <a:spLocks noGrp="1"/>
          </p:cNvSpPr>
          <p:nvPr>
            <p:ph type="sldNum" sz="quarter" idx="12"/>
          </p:nvPr>
        </p:nvSpPr>
        <p:spPr/>
        <p:txBody>
          <a:bodyPr/>
          <a:lstStyle/>
          <a:p>
            <a:fld id="{CA15C064-DD44-4CAC-873E-2D1F54821676}" type="slidenum">
              <a:rPr lang="en-US" smtClean="0">
                <a:solidFill>
                  <a:srgbClr val="F0A22E">
                    <a:shade val="75000"/>
                  </a:srgbClr>
                </a:solidFill>
              </a:rPr>
              <a:pPr/>
              <a:t>‹#›</a:t>
            </a:fld>
            <a:endParaRPr lang="en-US" dirty="0">
              <a:solidFill>
                <a:srgbClr val="F0A22E">
                  <a:shade val="75000"/>
                </a:srgbClr>
              </a:solidFill>
            </a:endParaRPr>
          </a:p>
        </p:txBody>
      </p:sp>
    </p:spTree>
    <p:extLst>
      <p:ext uri="{BB962C8B-B14F-4D97-AF65-F5344CB8AC3E}">
        <p14:creationId xmlns:p14="http://schemas.microsoft.com/office/powerpoint/2010/main" val="37617700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CBEAF9-9E58-4CC8-A6FF-6DD8A58DEEA4}" type="datetimeFigureOut">
              <a:rPr lang="en-US" smtClean="0">
                <a:solidFill>
                  <a:srgbClr val="F0A22E">
                    <a:shade val="75000"/>
                  </a:srgbClr>
                </a:solidFill>
              </a:rPr>
              <a:pPr/>
              <a:t>2/20/2023</a:t>
            </a:fld>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CA15C064-DD44-4CAC-873E-2D1F54821676}"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2765359626"/>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CBEAF9-9E58-4CC8-A6FF-6DD8A58DEEA4}" type="datetimeFigureOut">
              <a:rPr lang="en-US" smtClean="0">
                <a:solidFill>
                  <a:srgbClr val="F0A22E">
                    <a:shade val="75000"/>
                  </a:srgbClr>
                </a:solidFill>
              </a:rPr>
              <a:pPr/>
              <a:t>2/20/2023</a:t>
            </a:fld>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CA15C064-DD44-4CAC-873E-2D1F54821676}"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1300496583"/>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CBEAF9-9E58-4CC8-A6FF-6DD8A58DEEA4}" type="datetimeFigureOut">
              <a:rPr lang="en-US" smtClean="0">
                <a:solidFill>
                  <a:srgbClr val="F0A22E">
                    <a:shade val="75000"/>
                  </a:srgbClr>
                </a:solidFill>
              </a:rPr>
              <a:pPr/>
              <a:t>2/20/2023</a:t>
            </a:fld>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CA15C064-DD44-4CAC-873E-2D1F54821676}" type="slidenum">
              <a:rPr lang="en-US" smtClean="0">
                <a:solidFill>
                  <a:srgbClr val="F0A22E">
                    <a:shade val="75000"/>
                  </a:srgbClr>
                </a:solidFill>
              </a:rPr>
              <a:pPr/>
              <a:t>‹#›</a:t>
            </a:fld>
            <a:endParaRPr lang="en-US" dirty="0">
              <a:solidFill>
                <a:srgbClr val="F0A22E">
                  <a:shade val="75000"/>
                </a:srgbClr>
              </a:solidFill>
            </a:endParaRPr>
          </a:p>
        </p:txBody>
      </p:sp>
    </p:spTree>
    <p:extLst>
      <p:ext uri="{BB962C8B-B14F-4D97-AF65-F5344CB8AC3E}">
        <p14:creationId xmlns:p14="http://schemas.microsoft.com/office/powerpoint/2010/main" val="362172539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4CBEAF9-9E58-4CC8-A6FF-6DD8A58DEEA4}" type="datetimeFigureOut">
              <a:rPr lang="en-US" smtClean="0">
                <a:solidFill>
                  <a:srgbClr val="F0A22E">
                    <a:shade val="75000"/>
                  </a:srgbClr>
                </a:solidFill>
              </a:rPr>
              <a:pPr/>
              <a:t>2/20/2023</a:t>
            </a:fld>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CA15C064-DD44-4CAC-873E-2D1F54821676}"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116915842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4CBEAF9-9E58-4CC8-A6FF-6DD8A58DEEA4}" type="datetimeFigureOut">
              <a:rPr lang="en-US" smtClean="0">
                <a:solidFill>
                  <a:srgbClr val="F0A22E">
                    <a:shade val="75000"/>
                  </a:srgbClr>
                </a:solidFill>
              </a:rPr>
              <a:pPr/>
              <a:t>2/20/2023</a:t>
            </a:fld>
            <a:endParaRPr lang="en-US">
              <a:solidFill>
                <a:srgbClr val="F0A22E">
                  <a:shade val="75000"/>
                </a:srgbClr>
              </a:solidFill>
            </a:endParaRPr>
          </a:p>
        </p:txBody>
      </p:sp>
      <p:sp>
        <p:nvSpPr>
          <p:cNvPr id="6" name="Footer Placeholder 5"/>
          <p:cNvSpPr>
            <a:spLocks noGrp="1"/>
          </p:cNvSpPr>
          <p:nvPr>
            <p:ph type="ftr" sz="quarter" idx="11"/>
          </p:nvPr>
        </p:nvSpPr>
        <p:spPr/>
        <p:txBody>
          <a:bodyPr/>
          <a:lstStyle/>
          <a:p>
            <a:endParaRPr lang="en-US">
              <a:solidFill>
                <a:srgbClr val="F0A22E">
                  <a:shade val="75000"/>
                </a:srgbClr>
              </a:solidFill>
            </a:endParaRPr>
          </a:p>
        </p:txBody>
      </p:sp>
      <p:sp>
        <p:nvSpPr>
          <p:cNvPr id="7" name="Slide Number Placeholder 6"/>
          <p:cNvSpPr>
            <a:spLocks noGrp="1"/>
          </p:cNvSpPr>
          <p:nvPr>
            <p:ph type="sldNum" sz="quarter" idx="12"/>
          </p:nvPr>
        </p:nvSpPr>
        <p:spPr/>
        <p:txBody>
          <a:bodyPr/>
          <a:lstStyle/>
          <a:p>
            <a:fld id="{CA15C064-DD44-4CAC-873E-2D1F54821676}"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287270354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4CBEAF9-9E58-4CC8-A6FF-6DD8A58DEEA4}" type="datetimeFigureOut">
              <a:rPr lang="en-US" smtClean="0">
                <a:solidFill>
                  <a:srgbClr val="F0A22E">
                    <a:shade val="75000"/>
                  </a:srgbClr>
                </a:solidFill>
              </a:rPr>
              <a:pPr/>
              <a:t>2/20/2023</a:t>
            </a:fld>
            <a:endParaRPr lang="en-US">
              <a:solidFill>
                <a:srgbClr val="F0A22E">
                  <a:shade val="75000"/>
                </a:srgbClr>
              </a:solidFill>
            </a:endParaRPr>
          </a:p>
        </p:txBody>
      </p:sp>
      <p:sp>
        <p:nvSpPr>
          <p:cNvPr id="8" name="Footer Placeholder 7"/>
          <p:cNvSpPr>
            <a:spLocks noGrp="1"/>
          </p:cNvSpPr>
          <p:nvPr>
            <p:ph type="ftr" sz="quarter" idx="11"/>
          </p:nvPr>
        </p:nvSpPr>
        <p:spPr/>
        <p:txBody>
          <a:bodyPr/>
          <a:lstStyle/>
          <a:p>
            <a:endParaRPr lang="en-US">
              <a:solidFill>
                <a:srgbClr val="F0A22E">
                  <a:shade val="75000"/>
                </a:srgbClr>
              </a:solidFill>
            </a:endParaRPr>
          </a:p>
        </p:txBody>
      </p:sp>
      <p:sp>
        <p:nvSpPr>
          <p:cNvPr id="9" name="Slide Number Placeholder 8"/>
          <p:cNvSpPr>
            <a:spLocks noGrp="1"/>
          </p:cNvSpPr>
          <p:nvPr>
            <p:ph type="sldNum" sz="quarter" idx="12"/>
          </p:nvPr>
        </p:nvSpPr>
        <p:spPr/>
        <p:txBody>
          <a:bodyPr/>
          <a:lstStyle/>
          <a:p>
            <a:fld id="{CA15C064-DD44-4CAC-873E-2D1F54821676}" type="slidenum">
              <a:rPr lang="en-US" smtClean="0">
                <a:solidFill>
                  <a:srgbClr val="F0A22E">
                    <a:shade val="75000"/>
                  </a:srgbClr>
                </a:solidFill>
              </a:rPr>
              <a:pPr/>
              <a:t>‹#›</a:t>
            </a:fld>
            <a:endParaRPr lang="en-US" dirty="0">
              <a:solidFill>
                <a:srgbClr val="F0A22E">
                  <a:shade val="75000"/>
                </a:srgbClr>
              </a:solidFill>
            </a:endParaRPr>
          </a:p>
        </p:txBody>
      </p:sp>
    </p:spTree>
    <p:extLst>
      <p:ext uri="{BB962C8B-B14F-4D97-AF65-F5344CB8AC3E}">
        <p14:creationId xmlns:p14="http://schemas.microsoft.com/office/powerpoint/2010/main" val="4049089481"/>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4CBEAF9-9E58-4CC8-A6FF-6DD8A58DEEA4}" type="datetimeFigureOut">
              <a:rPr lang="en-US" smtClean="0">
                <a:solidFill>
                  <a:srgbClr val="F0A22E">
                    <a:shade val="75000"/>
                  </a:srgbClr>
                </a:solidFill>
              </a:rPr>
              <a:pPr/>
              <a:t>2/20/2023</a:t>
            </a:fld>
            <a:endParaRPr lang="en-US">
              <a:solidFill>
                <a:srgbClr val="F0A22E">
                  <a:shade val="75000"/>
                </a:srgbClr>
              </a:solidFill>
            </a:endParaRPr>
          </a:p>
        </p:txBody>
      </p:sp>
      <p:sp>
        <p:nvSpPr>
          <p:cNvPr id="4" name="Footer Placeholder 3"/>
          <p:cNvSpPr>
            <a:spLocks noGrp="1"/>
          </p:cNvSpPr>
          <p:nvPr>
            <p:ph type="ftr" sz="quarter" idx="11"/>
          </p:nvPr>
        </p:nvSpPr>
        <p:spPr/>
        <p:txBody>
          <a:bodyPr/>
          <a:lstStyle/>
          <a:p>
            <a:endParaRPr lang="en-US">
              <a:solidFill>
                <a:srgbClr val="F0A22E">
                  <a:shade val="75000"/>
                </a:srgbClr>
              </a:solidFill>
            </a:endParaRPr>
          </a:p>
        </p:txBody>
      </p:sp>
      <p:sp>
        <p:nvSpPr>
          <p:cNvPr id="5" name="Slide Number Placeholder 4"/>
          <p:cNvSpPr>
            <a:spLocks noGrp="1"/>
          </p:cNvSpPr>
          <p:nvPr>
            <p:ph type="sldNum" sz="quarter" idx="12"/>
          </p:nvPr>
        </p:nvSpPr>
        <p:spPr/>
        <p:txBody>
          <a:bodyPr/>
          <a:lstStyle/>
          <a:p>
            <a:fld id="{CA15C064-DD44-4CAC-873E-2D1F54821676}"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423271742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CBEAF9-9E58-4CC8-A6FF-6DD8A58DEEA4}" type="datetimeFigureOut">
              <a:rPr lang="en-US" smtClean="0">
                <a:solidFill>
                  <a:srgbClr val="F0A22E">
                    <a:shade val="75000"/>
                  </a:srgbClr>
                </a:solidFill>
              </a:rPr>
              <a:pPr/>
              <a:t>2/20/2023</a:t>
            </a:fld>
            <a:endParaRPr lang="en-US">
              <a:solidFill>
                <a:srgbClr val="F0A22E">
                  <a:shade val="75000"/>
                </a:srgbClr>
              </a:solidFill>
            </a:endParaRPr>
          </a:p>
        </p:txBody>
      </p:sp>
      <p:sp>
        <p:nvSpPr>
          <p:cNvPr id="3" name="Footer Placeholder 2"/>
          <p:cNvSpPr>
            <a:spLocks noGrp="1"/>
          </p:cNvSpPr>
          <p:nvPr>
            <p:ph type="ftr" sz="quarter" idx="11"/>
          </p:nvPr>
        </p:nvSpPr>
        <p:spPr/>
        <p:txBody>
          <a:bodyPr/>
          <a:lstStyle/>
          <a:p>
            <a:endParaRPr lang="en-US">
              <a:solidFill>
                <a:srgbClr val="F0A22E">
                  <a:shade val="75000"/>
                </a:srgbClr>
              </a:solidFill>
            </a:endParaRPr>
          </a:p>
        </p:txBody>
      </p:sp>
      <p:sp>
        <p:nvSpPr>
          <p:cNvPr id="4" name="Slide Number Placeholder 3"/>
          <p:cNvSpPr>
            <a:spLocks noGrp="1"/>
          </p:cNvSpPr>
          <p:nvPr>
            <p:ph type="sldNum" sz="quarter" idx="12"/>
          </p:nvPr>
        </p:nvSpPr>
        <p:spPr/>
        <p:txBody>
          <a:bodyPr/>
          <a:lstStyle/>
          <a:p>
            <a:fld id="{CA15C064-DD44-4CAC-873E-2D1F54821676}"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7893070"/>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4CBEAF9-9E58-4CC8-A6FF-6DD8A58DEEA4}" type="datetimeFigureOut">
              <a:rPr lang="en-US" smtClean="0">
                <a:solidFill>
                  <a:srgbClr val="F0A22E">
                    <a:shade val="75000"/>
                  </a:srgbClr>
                </a:solidFill>
              </a:rPr>
              <a:pPr/>
              <a:t>2/20/2023</a:t>
            </a:fld>
            <a:endParaRPr lang="en-US">
              <a:solidFill>
                <a:srgbClr val="F0A22E">
                  <a:shade val="75000"/>
                </a:srgbClr>
              </a:solidFill>
            </a:endParaRPr>
          </a:p>
        </p:txBody>
      </p:sp>
      <p:sp>
        <p:nvSpPr>
          <p:cNvPr id="6" name="Footer Placeholder 5"/>
          <p:cNvSpPr>
            <a:spLocks noGrp="1"/>
          </p:cNvSpPr>
          <p:nvPr>
            <p:ph type="ftr" sz="quarter" idx="11"/>
          </p:nvPr>
        </p:nvSpPr>
        <p:spPr/>
        <p:txBody>
          <a:bodyPr/>
          <a:lstStyle/>
          <a:p>
            <a:endParaRPr lang="en-US" dirty="0">
              <a:solidFill>
                <a:srgbClr val="F0A22E">
                  <a:shade val="75000"/>
                </a:srgbClr>
              </a:solidFill>
            </a:endParaRPr>
          </a:p>
        </p:txBody>
      </p:sp>
      <p:sp>
        <p:nvSpPr>
          <p:cNvPr id="7" name="Slide Number Placeholder 6"/>
          <p:cNvSpPr>
            <a:spLocks noGrp="1"/>
          </p:cNvSpPr>
          <p:nvPr>
            <p:ph type="sldNum" sz="quarter" idx="12"/>
          </p:nvPr>
        </p:nvSpPr>
        <p:spPr/>
        <p:txBody>
          <a:bodyPr/>
          <a:lstStyle/>
          <a:p>
            <a:fld id="{CA15C064-DD44-4CAC-873E-2D1F54821676}"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3164817935"/>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4CBEAF9-9E58-4CC8-A6FF-6DD8A58DEEA4}" type="datetimeFigureOut">
              <a:rPr lang="en-US" smtClean="0">
                <a:solidFill>
                  <a:srgbClr val="F0A22E">
                    <a:shade val="75000"/>
                  </a:srgbClr>
                </a:solidFill>
              </a:rPr>
              <a:pPr/>
              <a:t>2/20/2023</a:t>
            </a:fld>
            <a:endParaRPr lang="en-US">
              <a:solidFill>
                <a:srgbClr val="F0A22E">
                  <a:shade val="75000"/>
                </a:srgbClr>
              </a:solidFill>
            </a:endParaRPr>
          </a:p>
        </p:txBody>
      </p:sp>
      <p:sp>
        <p:nvSpPr>
          <p:cNvPr id="6" name="Footer Placeholder 5"/>
          <p:cNvSpPr>
            <a:spLocks noGrp="1"/>
          </p:cNvSpPr>
          <p:nvPr>
            <p:ph type="ftr" sz="quarter" idx="11"/>
          </p:nvPr>
        </p:nvSpPr>
        <p:spPr>
          <a:xfrm>
            <a:off x="533400" y="6172200"/>
            <a:ext cx="5811724" cy="365125"/>
          </a:xfrm>
        </p:spPr>
        <p:txBody>
          <a:bodyPr/>
          <a:lstStyle/>
          <a:p>
            <a:endParaRPr lang="en-US">
              <a:solidFill>
                <a:srgbClr val="F0A22E">
                  <a:shade val="75000"/>
                </a:srgbClr>
              </a:solidFill>
            </a:endParaRPr>
          </a:p>
        </p:txBody>
      </p:sp>
      <p:sp>
        <p:nvSpPr>
          <p:cNvPr id="7" name="Slide Number Placeholder 6"/>
          <p:cNvSpPr>
            <a:spLocks noGrp="1"/>
          </p:cNvSpPr>
          <p:nvPr>
            <p:ph type="sldNum" sz="quarter" idx="12"/>
          </p:nvPr>
        </p:nvSpPr>
        <p:spPr/>
        <p:txBody>
          <a:bodyPr/>
          <a:lstStyle/>
          <a:p>
            <a:fld id="{CA15C064-DD44-4CAC-873E-2D1F54821676}"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836254265"/>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4CBEAF9-9E58-4CC8-A6FF-6DD8A58DEEA4}" type="datetimeFigureOut">
              <a:rPr lang="en-US" smtClean="0">
                <a:solidFill>
                  <a:srgbClr val="F0A22E">
                    <a:shade val="75000"/>
                  </a:srgbClr>
                </a:solidFill>
              </a:rPr>
              <a:pPr/>
              <a:t>2/20/2023</a:t>
            </a:fld>
            <a:endParaRPr lang="en-US" dirty="0">
              <a:solidFill>
                <a:srgbClr val="F0A22E">
                  <a:shade val="75000"/>
                </a:srgbClr>
              </a:solidFill>
            </a:endParaRP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solidFill>
                <a:srgbClr val="F0A22E">
                  <a:shade val="75000"/>
                </a:srgbClr>
              </a:solidFill>
            </a:endParaRP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CA15C064-DD44-4CAC-873E-2D1F54821676}" type="slidenum">
              <a:rPr lang="en-US" smtClean="0">
                <a:solidFill>
                  <a:srgbClr val="F0A22E">
                    <a:shade val="75000"/>
                  </a:srgbClr>
                </a:solidFill>
              </a:rPr>
              <a:pPr/>
              <a:t>‹#›</a:t>
            </a:fld>
            <a:endParaRPr lang="en-US" dirty="0">
              <a:solidFill>
                <a:srgbClr val="F0A22E">
                  <a:shade val="75000"/>
                </a:srgbClr>
              </a:solidFill>
            </a:endParaRPr>
          </a:p>
        </p:txBody>
      </p:sp>
    </p:spTree>
    <p:extLst>
      <p:ext uri="{BB962C8B-B14F-4D97-AF65-F5344CB8AC3E}">
        <p14:creationId xmlns:p14="http://schemas.microsoft.com/office/powerpoint/2010/main" val="4001815526"/>
      </p:ext>
    </p:extLst>
  </p:cSld>
  <p:clrMap bg1="dk1" tx1="lt1" bg2="dk2" tx2="lt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 id="2147483715" r:id="rId17"/>
  </p:sldLayoutIdLst>
  <p:transition>
    <p:fade/>
  </p:transition>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14.gif"/></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18.png"/></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20.png"/></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2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phet.colorado.edu/en/simulation/travoltage"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video" Target="https://www.youtube.com/embed/2jqJZxxX6gQ?feature=oembed" TargetMode="External"/><Relationship Id="rId1" Type="http://schemas.openxmlformats.org/officeDocument/2006/relationships/video" Target="https://www.youtube.com/embed/g17f9J1-r-k?feature=oembed" TargetMode="External"/><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340768"/>
            <a:ext cx="6154713" cy="1728192"/>
          </a:xfrm>
        </p:spPr>
        <p:txBody>
          <a:bodyPr>
            <a:normAutofit fontScale="90000"/>
          </a:bodyPr>
          <a:lstStyle/>
          <a:p>
            <a:br>
              <a:rPr lang="en-CA" sz="2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br>
            <a:br>
              <a:rPr lang="en-CA" sz="2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br>
            <a:br>
              <a:rPr lang="en-CA" sz="2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br>
            <a:br>
              <a:rPr lang="en-CA" sz="2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br>
            <a:r>
              <a:rPr lang="en-CA" sz="2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Electricity	  </a:t>
            </a:r>
            <a:br>
              <a:rPr lang="en-CA" sz="2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br>
            <a:br>
              <a:rPr lang="en-CA" sz="2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br>
            <a:r>
              <a:rPr lang="en-CA" sz="2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current, Circuits and</a:t>
            </a:r>
            <a:br>
              <a:rPr lang="en-CA" sz="2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br>
            <a:r>
              <a:rPr lang="en-CA" sz="2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Schematic Diagrams</a:t>
            </a:r>
            <a:br>
              <a:rPr lang="en-CA" sz="2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br>
            <a:br>
              <a:rPr lang="en-CA" sz="2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br>
            <a:endParaRPr lang="en-CA" sz="2800" dirty="0"/>
          </a:p>
        </p:txBody>
      </p:sp>
      <p:sp>
        <p:nvSpPr>
          <p:cNvPr id="3" name="TextBox 2"/>
          <p:cNvSpPr txBox="1"/>
          <p:nvPr/>
        </p:nvSpPr>
        <p:spPr>
          <a:xfrm>
            <a:off x="1571601" y="7742114"/>
            <a:ext cx="3240360" cy="1124744"/>
          </a:xfrm>
          <a:prstGeom prst="rect">
            <a:avLst/>
          </a:prstGeom>
          <a:noFill/>
        </p:spPr>
        <p:txBody>
          <a:bodyPr wrap="square" rtlCol="0">
            <a:spAutoFit/>
          </a:bodyPr>
          <a:lstStyle/>
          <a:p>
            <a:endParaRPr lang="en-CA" dirty="0"/>
          </a:p>
        </p:txBody>
      </p:sp>
      <p:pic>
        <p:nvPicPr>
          <p:cNvPr id="2052" name="Picture 4" descr="https://www.ck12.org/flx/show/default/image/201411061415297531788958_b8dc41b1f25d6003ea877faf0cb856c1-20141106141529764403496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3573016"/>
            <a:ext cx="7143750" cy="2411017"/>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Direct Current (DC) – Physics and Radio-Electronic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6096" y="342454"/>
            <a:ext cx="3120281" cy="30777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720176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947" y="4221088"/>
            <a:ext cx="8359080" cy="720079"/>
          </a:xfrm>
        </p:spPr>
        <p:txBody>
          <a:bodyPr>
            <a:normAutofit fontScale="90000"/>
          </a:bodyPr>
          <a:lstStyle/>
          <a:p>
            <a:pPr lvl="1"/>
            <a:r>
              <a:rPr lang="en-CA" sz="2700" b="1" dirty="0">
                <a:solidFill>
                  <a:schemeClr val="bg1"/>
                </a:solidFill>
                <a:latin typeface="+mj-lt"/>
              </a:rPr>
              <a:t>Series: </a:t>
            </a:r>
            <a:r>
              <a:rPr lang="en-CA" sz="2700" dirty="0">
                <a:solidFill>
                  <a:schemeClr val="bg1"/>
                </a:solidFill>
                <a:latin typeface="+mj-lt"/>
              </a:rPr>
              <a:t>Current has only one pathway through all parts of the circuit.</a:t>
            </a:r>
            <a:endParaRPr lang="en-CA" dirty="0">
              <a:solidFill>
                <a:schemeClr val="bg1"/>
              </a:solidFill>
              <a:latin typeface="+mj-lt"/>
            </a:endParaRPr>
          </a:p>
        </p:txBody>
      </p:sp>
      <p:sp>
        <p:nvSpPr>
          <p:cNvPr id="3" name="Text Placeholder 2"/>
          <p:cNvSpPr>
            <a:spLocks noGrp="1"/>
          </p:cNvSpPr>
          <p:nvPr>
            <p:ph type="body" idx="1"/>
          </p:nvPr>
        </p:nvSpPr>
        <p:spPr>
          <a:xfrm>
            <a:off x="755576" y="1034158"/>
            <a:ext cx="3716866" cy="609600"/>
          </a:xfrm>
        </p:spPr>
        <p:txBody>
          <a:bodyPr/>
          <a:lstStyle/>
          <a:p>
            <a:r>
              <a:rPr lang="en-CA" b="1" dirty="0">
                <a:solidFill>
                  <a:schemeClr val="bg1"/>
                </a:solidFill>
              </a:rPr>
              <a:t>Series Circuit </a:t>
            </a:r>
            <a:r>
              <a:rPr lang="en-CA" dirty="0">
                <a:solidFill>
                  <a:schemeClr val="bg1"/>
                </a:solidFill>
              </a:rPr>
              <a:t>– Electron flow</a:t>
            </a:r>
          </a:p>
        </p:txBody>
      </p:sp>
      <p:sp>
        <p:nvSpPr>
          <p:cNvPr id="5" name="Text Placeholder 4"/>
          <p:cNvSpPr>
            <a:spLocks noGrp="1"/>
          </p:cNvSpPr>
          <p:nvPr>
            <p:ph type="body" sz="quarter" idx="3"/>
          </p:nvPr>
        </p:nvSpPr>
        <p:spPr>
          <a:xfrm>
            <a:off x="4758487" y="1062083"/>
            <a:ext cx="3764051" cy="576262"/>
          </a:xfrm>
        </p:spPr>
        <p:txBody>
          <a:bodyPr/>
          <a:lstStyle/>
          <a:p>
            <a:r>
              <a:rPr lang="en-CA" b="1" dirty="0">
                <a:solidFill>
                  <a:schemeClr val="bg1"/>
                </a:solidFill>
              </a:rPr>
              <a:t>Parallel Circuit – </a:t>
            </a:r>
            <a:r>
              <a:rPr lang="en-CA" dirty="0">
                <a:solidFill>
                  <a:schemeClr val="bg1"/>
                </a:solidFill>
              </a:rPr>
              <a:t>Electron</a:t>
            </a:r>
            <a:r>
              <a:rPr lang="en-CA" b="1" dirty="0">
                <a:solidFill>
                  <a:schemeClr val="bg1"/>
                </a:solidFill>
              </a:rPr>
              <a:t> </a:t>
            </a:r>
            <a:r>
              <a:rPr lang="en-CA" dirty="0">
                <a:solidFill>
                  <a:schemeClr val="bg1"/>
                </a:solidFill>
              </a:rPr>
              <a:t>flow</a:t>
            </a:r>
          </a:p>
        </p:txBody>
      </p:sp>
      <p:pic>
        <p:nvPicPr>
          <p:cNvPr id="1026" name="Picture 2" descr="Lessons In Electric Circuits -- Volume I (DC) - Chapter 5"/>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5287963" y="1874837"/>
            <a:ext cx="2705100" cy="16859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eries and Parallel Circuits"/>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1386848" y="1944848"/>
            <a:ext cx="2238042" cy="155384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578947" y="5196386"/>
            <a:ext cx="6912768" cy="830997"/>
          </a:xfrm>
          <a:prstGeom prst="rect">
            <a:avLst/>
          </a:prstGeom>
          <a:noFill/>
        </p:spPr>
        <p:txBody>
          <a:bodyPr wrap="square" rtlCol="0">
            <a:spAutoFit/>
          </a:bodyPr>
          <a:lstStyle/>
          <a:p>
            <a:r>
              <a:rPr lang="en-CA" sz="2400" b="1" dirty="0">
                <a:solidFill>
                  <a:schemeClr val="bg1"/>
                </a:solidFill>
              </a:rPr>
              <a:t>Parallel: </a:t>
            </a:r>
            <a:r>
              <a:rPr lang="en-CA" sz="2400" dirty="0">
                <a:solidFill>
                  <a:schemeClr val="bg1"/>
                </a:solidFill>
              </a:rPr>
              <a:t>Current can flow through multiple pathways in the circuit.</a:t>
            </a:r>
          </a:p>
        </p:txBody>
      </p:sp>
    </p:spTree>
    <p:extLst>
      <p:ext uri="{BB962C8B-B14F-4D97-AF65-F5344CB8AC3E}">
        <p14:creationId xmlns:p14="http://schemas.microsoft.com/office/powerpoint/2010/main" val="193055662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2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build="p"/>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1556792"/>
            <a:ext cx="6554867" cy="1524000"/>
          </a:xfrm>
        </p:spPr>
        <p:txBody>
          <a:bodyPr>
            <a:normAutofit fontScale="90000"/>
          </a:bodyPr>
          <a:lstStyle/>
          <a:p>
            <a:r>
              <a:rPr lang="en-CA" sz="3600" b="1" dirty="0" err="1">
                <a:solidFill>
                  <a:schemeClr val="bg1"/>
                </a:solidFill>
                <a:highlight>
                  <a:srgbClr val="FFFF00"/>
                </a:highlight>
              </a:rPr>
              <a:t>Phet</a:t>
            </a:r>
            <a:r>
              <a:rPr lang="en-CA" sz="3600" b="1" dirty="0">
                <a:solidFill>
                  <a:schemeClr val="bg1"/>
                </a:solidFill>
                <a:highlight>
                  <a:srgbClr val="FFFF00"/>
                </a:highlight>
              </a:rPr>
              <a:t> Exploration Activity</a:t>
            </a:r>
            <a:br>
              <a:rPr lang="en-CA" sz="3600" b="1" dirty="0">
                <a:solidFill>
                  <a:schemeClr val="bg1"/>
                </a:solidFill>
                <a:highlight>
                  <a:srgbClr val="FFFF00"/>
                </a:highlight>
              </a:rPr>
            </a:br>
            <a:br>
              <a:rPr lang="en-CA" dirty="0">
                <a:solidFill>
                  <a:schemeClr val="bg1"/>
                </a:solidFill>
                <a:highlight>
                  <a:srgbClr val="FFFF00"/>
                </a:highlight>
              </a:rPr>
            </a:br>
            <a:r>
              <a:rPr lang="en-CA" sz="2700" dirty="0">
                <a:solidFill>
                  <a:schemeClr val="bg1"/>
                </a:solidFill>
                <a:highlight>
                  <a:srgbClr val="FFFF00"/>
                </a:highlight>
              </a:rPr>
              <a:t>- insulators vs conductors</a:t>
            </a:r>
            <a:br>
              <a:rPr lang="en-CA" sz="2700" dirty="0">
                <a:solidFill>
                  <a:schemeClr val="bg1"/>
                </a:solidFill>
                <a:highlight>
                  <a:srgbClr val="FFFF00"/>
                </a:highlight>
              </a:rPr>
            </a:br>
            <a:r>
              <a:rPr lang="en-CA" sz="2700" dirty="0">
                <a:solidFill>
                  <a:schemeClr val="bg1"/>
                </a:solidFill>
                <a:highlight>
                  <a:srgbClr val="FFFF00"/>
                </a:highlight>
              </a:rPr>
              <a:t>-circuit components</a:t>
            </a:r>
            <a:br>
              <a:rPr lang="en-CA" sz="2700" dirty="0">
                <a:solidFill>
                  <a:schemeClr val="bg1"/>
                </a:solidFill>
                <a:highlight>
                  <a:srgbClr val="FFFF00"/>
                </a:highlight>
              </a:rPr>
            </a:br>
            <a:r>
              <a:rPr lang="en-CA" sz="2700" dirty="0">
                <a:solidFill>
                  <a:schemeClr val="bg1"/>
                </a:solidFill>
                <a:highlight>
                  <a:srgbClr val="FFFF00"/>
                </a:highlight>
              </a:rPr>
              <a:t>-electron flow in simple circuits</a:t>
            </a:r>
            <a:br>
              <a:rPr lang="en-CA" sz="2700" dirty="0">
                <a:solidFill>
                  <a:schemeClr val="bg1"/>
                </a:solidFill>
                <a:highlight>
                  <a:srgbClr val="FFFF00"/>
                </a:highlight>
              </a:rPr>
            </a:br>
            <a:r>
              <a:rPr lang="en-CA" sz="2700" dirty="0">
                <a:solidFill>
                  <a:schemeClr val="bg1"/>
                </a:solidFill>
                <a:highlight>
                  <a:srgbClr val="FFFF00"/>
                </a:highlight>
              </a:rPr>
              <a:t>-intro to circuit diagrams</a:t>
            </a:r>
          </a:p>
        </p:txBody>
      </p:sp>
    </p:spTree>
    <p:extLst>
      <p:ext uri="{BB962C8B-B14F-4D97-AF65-F5344CB8AC3E}">
        <p14:creationId xmlns:p14="http://schemas.microsoft.com/office/powerpoint/2010/main" val="715430614"/>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399" y="4797152"/>
            <a:ext cx="6554867" cy="1093440"/>
          </a:xfrm>
        </p:spPr>
        <p:txBody>
          <a:bodyPr>
            <a:normAutofit fontScale="90000"/>
          </a:bodyPr>
          <a:lstStyle/>
          <a:p>
            <a:r>
              <a:rPr lang="en-CA" dirty="0">
                <a:solidFill>
                  <a:schemeClr val="bg1"/>
                </a:solidFill>
                <a:highlight>
                  <a:srgbClr val="FFFF00"/>
                </a:highlight>
              </a:rPr>
              <a:t>Drawing </a:t>
            </a:r>
            <a:br>
              <a:rPr lang="en-CA" dirty="0">
                <a:solidFill>
                  <a:schemeClr val="bg1"/>
                </a:solidFill>
                <a:highlight>
                  <a:srgbClr val="FFFF00"/>
                </a:highlight>
              </a:rPr>
            </a:br>
            <a:r>
              <a:rPr lang="en-CA" dirty="0">
                <a:solidFill>
                  <a:schemeClr val="bg1"/>
                </a:solidFill>
                <a:highlight>
                  <a:srgbClr val="FFFF00"/>
                </a:highlight>
              </a:rPr>
              <a:t>schematic Diagrams</a:t>
            </a:r>
            <a:br>
              <a:rPr lang="en-CA" dirty="0">
                <a:solidFill>
                  <a:srgbClr val="FFFF00"/>
                </a:solidFill>
              </a:rPr>
            </a:br>
            <a:endParaRPr lang="en-CA" dirty="0">
              <a:solidFill>
                <a:srgbClr val="FFFF00"/>
              </a:solidFill>
            </a:endParaRPr>
          </a:p>
        </p:txBody>
      </p:sp>
      <p:pic>
        <p:nvPicPr>
          <p:cNvPr id="3074" name="Picture 2"/>
          <p:cNvPicPr>
            <a:picLocks noChangeAspect="1" noChangeArrowheads="1"/>
          </p:cNvPicPr>
          <p:nvPr/>
        </p:nvPicPr>
        <p:blipFill>
          <a:blip r:embed="rId3" cstate="screen"/>
          <a:srcRect/>
          <a:stretch>
            <a:fillRect/>
          </a:stretch>
        </p:blipFill>
        <p:spPr bwMode="auto">
          <a:xfrm>
            <a:off x="827584" y="1066776"/>
            <a:ext cx="7917664" cy="3429024"/>
          </a:xfrm>
          <a:prstGeom prst="rect">
            <a:avLst/>
          </a:prstGeom>
          <a:noFill/>
          <a:ln w="9525">
            <a:noFill/>
            <a:miter lim="800000"/>
            <a:headEnd/>
            <a:tailEnd/>
          </a:ln>
          <a:effectLst>
            <a:outerShdw blurRad="50800" dist="38100" dir="8100000" algn="tr" rotWithShape="0">
              <a:prstClr val="black">
                <a:alpha val="40000"/>
              </a:prstClr>
            </a:outerShdw>
          </a:effectLst>
        </p:spPr>
      </p:pic>
      <p:pic>
        <p:nvPicPr>
          <p:cNvPr id="1026" name="Picture 2" descr="http://ixelec.co.uk/Images/Components/Resistor_Standard.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33497" y="4797152"/>
            <a:ext cx="1709539" cy="1709539"/>
          </a:xfrm>
          <a:prstGeom prst="rect">
            <a:avLst/>
          </a:prstGeom>
          <a:solidFill>
            <a:schemeClr val="tx1"/>
          </a:solidFill>
        </p:spPr>
      </p:pic>
    </p:spTree>
    <p:extLst>
      <p:ext uri="{BB962C8B-B14F-4D97-AF65-F5344CB8AC3E}">
        <p14:creationId xmlns:p14="http://schemas.microsoft.com/office/powerpoint/2010/main" val="1209174224"/>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chemeClr val="bg1"/>
                </a:solidFill>
                <a:highlight>
                  <a:srgbClr val="FFFF00"/>
                </a:highlight>
              </a:rPr>
              <a:t>Circuit Diagram Examples</a:t>
            </a:r>
          </a:p>
        </p:txBody>
      </p:sp>
      <p:pic>
        <p:nvPicPr>
          <p:cNvPr id="4098" name="Picture 2"/>
          <p:cNvPicPr>
            <a:picLocks noChangeAspect="1" noChangeArrowheads="1"/>
          </p:cNvPicPr>
          <p:nvPr/>
        </p:nvPicPr>
        <p:blipFill>
          <a:blip r:embed="rId3" cstate="screen"/>
          <a:srcRect/>
          <a:stretch>
            <a:fillRect/>
          </a:stretch>
        </p:blipFill>
        <p:spPr bwMode="auto">
          <a:xfrm>
            <a:off x="1343351" y="2786058"/>
            <a:ext cx="2171700" cy="1733550"/>
          </a:xfrm>
          <a:prstGeom prst="rect">
            <a:avLst/>
          </a:prstGeom>
          <a:noFill/>
          <a:ln w="9525">
            <a:solidFill>
              <a:schemeClr val="bg2">
                <a:lumMod val="75000"/>
              </a:schemeClr>
            </a:solidFill>
            <a:miter lim="800000"/>
            <a:headEnd/>
            <a:tailEnd/>
          </a:ln>
          <a:effectLst/>
        </p:spPr>
      </p:pic>
      <p:sp>
        <p:nvSpPr>
          <p:cNvPr id="5" name="Equal 4"/>
          <p:cNvSpPr/>
          <p:nvPr/>
        </p:nvSpPr>
        <p:spPr>
          <a:xfrm>
            <a:off x="3843681" y="3286124"/>
            <a:ext cx="1214446" cy="785818"/>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pic>
        <p:nvPicPr>
          <p:cNvPr id="4099" name="Picture 3"/>
          <p:cNvPicPr>
            <a:picLocks noChangeAspect="1" noChangeArrowheads="1"/>
          </p:cNvPicPr>
          <p:nvPr/>
        </p:nvPicPr>
        <p:blipFill>
          <a:blip r:embed="rId4" cstate="screen"/>
          <a:srcRect/>
          <a:stretch>
            <a:fillRect/>
          </a:stretch>
        </p:blipFill>
        <p:spPr bwMode="auto">
          <a:xfrm>
            <a:off x="5343879" y="2786058"/>
            <a:ext cx="2456770" cy="1714512"/>
          </a:xfrm>
          <a:prstGeom prst="rect">
            <a:avLst/>
          </a:prstGeom>
          <a:noFill/>
          <a:ln w="9525">
            <a:solidFill>
              <a:schemeClr val="bg2">
                <a:lumMod val="75000"/>
              </a:schemeClr>
            </a:solidFill>
            <a:miter lim="800000"/>
            <a:headEnd/>
            <a:tailEnd/>
          </a:ln>
          <a:effectLst/>
        </p:spPr>
      </p:pic>
    </p:spTree>
    <p:extLst>
      <p:ext uri="{BB962C8B-B14F-4D97-AF65-F5344CB8AC3E}">
        <p14:creationId xmlns:p14="http://schemas.microsoft.com/office/powerpoint/2010/main" val="3289473634"/>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chemeClr val="bg1"/>
                </a:solidFill>
                <a:highlight>
                  <a:srgbClr val="FFFF00"/>
                </a:highlight>
              </a:rPr>
              <a:t>Circuit Diagram Examples</a:t>
            </a:r>
          </a:p>
        </p:txBody>
      </p:sp>
      <p:sp>
        <p:nvSpPr>
          <p:cNvPr id="5" name="Equal 4"/>
          <p:cNvSpPr/>
          <p:nvPr/>
        </p:nvSpPr>
        <p:spPr>
          <a:xfrm>
            <a:off x="3843681" y="3286124"/>
            <a:ext cx="1214446" cy="785818"/>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pic>
        <p:nvPicPr>
          <p:cNvPr id="5126" name="Picture 6"/>
          <p:cNvPicPr>
            <a:picLocks noChangeAspect="1" noChangeArrowheads="1"/>
          </p:cNvPicPr>
          <p:nvPr/>
        </p:nvPicPr>
        <p:blipFill>
          <a:blip r:embed="rId3" cstate="screen">
            <a:lum contrast="20000"/>
          </a:blip>
          <a:srcRect/>
          <a:stretch>
            <a:fillRect/>
          </a:stretch>
        </p:blipFill>
        <p:spPr bwMode="auto">
          <a:xfrm>
            <a:off x="1142976" y="2744241"/>
            <a:ext cx="2357454" cy="1756329"/>
          </a:xfrm>
          <a:prstGeom prst="rect">
            <a:avLst/>
          </a:prstGeom>
          <a:noFill/>
          <a:ln w="9525">
            <a:solidFill>
              <a:schemeClr val="bg2">
                <a:lumMod val="75000"/>
              </a:schemeClr>
            </a:solidFill>
            <a:miter lim="800000"/>
            <a:headEnd/>
            <a:tailEnd/>
          </a:ln>
          <a:effectLst/>
        </p:spPr>
      </p:pic>
      <p:pic>
        <p:nvPicPr>
          <p:cNvPr id="5127" name="Picture 7"/>
          <p:cNvPicPr>
            <a:picLocks noChangeAspect="1" noChangeArrowheads="1"/>
          </p:cNvPicPr>
          <p:nvPr/>
        </p:nvPicPr>
        <p:blipFill>
          <a:blip r:embed="rId4" cstate="screen">
            <a:lum contrast="20000"/>
          </a:blip>
          <a:srcRect/>
          <a:stretch>
            <a:fillRect/>
          </a:stretch>
        </p:blipFill>
        <p:spPr bwMode="auto">
          <a:xfrm>
            <a:off x="5357818" y="2744240"/>
            <a:ext cx="2484800" cy="1756329"/>
          </a:xfrm>
          <a:prstGeom prst="rect">
            <a:avLst/>
          </a:prstGeom>
          <a:noFill/>
          <a:ln w="9525">
            <a:solidFill>
              <a:schemeClr val="bg2">
                <a:lumMod val="75000"/>
              </a:schemeClr>
            </a:solidFill>
            <a:miter lim="800000"/>
            <a:headEnd/>
            <a:tailEnd/>
          </a:ln>
          <a:effectLst/>
        </p:spPr>
      </p:pic>
      <p:sp>
        <p:nvSpPr>
          <p:cNvPr id="12" name="TextBox 11"/>
          <p:cNvSpPr txBox="1"/>
          <p:nvPr/>
        </p:nvSpPr>
        <p:spPr>
          <a:xfrm>
            <a:off x="500034" y="1357298"/>
            <a:ext cx="5668539" cy="646331"/>
          </a:xfrm>
          <a:prstGeom prst="rect">
            <a:avLst/>
          </a:prstGeom>
          <a:noFill/>
        </p:spPr>
        <p:txBody>
          <a:bodyPr wrap="none" rtlCol="0">
            <a:spAutoFit/>
          </a:bodyPr>
          <a:lstStyle/>
          <a:p>
            <a:r>
              <a:rPr lang="en-CA" b="1" dirty="0">
                <a:solidFill>
                  <a:schemeClr val="bg1"/>
                </a:solidFill>
                <a:highlight>
                  <a:srgbClr val="FFFF00"/>
                </a:highlight>
              </a:rPr>
              <a:t>On your own:  </a:t>
            </a:r>
            <a:r>
              <a:rPr lang="en-CA" dirty="0">
                <a:solidFill>
                  <a:schemeClr val="bg1"/>
                </a:solidFill>
                <a:highlight>
                  <a:srgbClr val="FFFF00"/>
                </a:highlight>
              </a:rPr>
              <a:t>Draw the schematic diagram</a:t>
            </a:r>
          </a:p>
          <a:p>
            <a:r>
              <a:rPr lang="en-CA" b="1" dirty="0">
                <a:solidFill>
                  <a:schemeClr val="bg1"/>
                </a:solidFill>
                <a:highlight>
                  <a:srgbClr val="FFFF00"/>
                </a:highlight>
              </a:rPr>
              <a:t>With your partner:  </a:t>
            </a:r>
            <a:r>
              <a:rPr lang="en-CA" dirty="0">
                <a:solidFill>
                  <a:schemeClr val="bg1"/>
                </a:solidFill>
                <a:highlight>
                  <a:srgbClr val="FFFF00"/>
                </a:highlight>
              </a:rPr>
              <a:t>Agree on the correct diagram</a:t>
            </a:r>
          </a:p>
        </p:txBody>
      </p:sp>
    </p:spTree>
    <p:extLst>
      <p:ext uri="{BB962C8B-B14F-4D97-AF65-F5344CB8AC3E}">
        <p14:creationId xmlns:p14="http://schemas.microsoft.com/office/powerpoint/2010/main" val="218256230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5127"/>
                                        </p:tgtEl>
                                        <p:attrNameLst>
                                          <p:attrName>style.visibility</p:attrName>
                                        </p:attrNameLst>
                                      </p:cBhvr>
                                      <p:to>
                                        <p:strVal val="visible"/>
                                      </p:to>
                                    </p:set>
                                    <p:anim calcmode="lin" valueType="num">
                                      <p:cBhvr>
                                        <p:cTn id="7" dur="500" fill="hold"/>
                                        <p:tgtEl>
                                          <p:spTgt spid="5127"/>
                                        </p:tgtEl>
                                        <p:attrNameLst>
                                          <p:attrName>ppt_w</p:attrName>
                                        </p:attrNameLst>
                                      </p:cBhvr>
                                      <p:tavLst>
                                        <p:tav tm="0">
                                          <p:val>
                                            <p:strVal val="#ppt_w*0.05"/>
                                          </p:val>
                                        </p:tav>
                                        <p:tav tm="100000">
                                          <p:val>
                                            <p:strVal val="#ppt_w"/>
                                          </p:val>
                                        </p:tav>
                                      </p:tavLst>
                                    </p:anim>
                                    <p:anim calcmode="lin" valueType="num">
                                      <p:cBhvr>
                                        <p:cTn id="8" dur="500" fill="hold"/>
                                        <p:tgtEl>
                                          <p:spTgt spid="5127"/>
                                        </p:tgtEl>
                                        <p:attrNameLst>
                                          <p:attrName>ppt_h</p:attrName>
                                        </p:attrNameLst>
                                      </p:cBhvr>
                                      <p:tavLst>
                                        <p:tav tm="0">
                                          <p:val>
                                            <p:strVal val="#ppt_h"/>
                                          </p:val>
                                        </p:tav>
                                        <p:tav tm="100000">
                                          <p:val>
                                            <p:strVal val="#ppt_h"/>
                                          </p:val>
                                        </p:tav>
                                      </p:tavLst>
                                    </p:anim>
                                    <p:anim calcmode="lin" valueType="num">
                                      <p:cBhvr>
                                        <p:cTn id="9" dur="500" fill="hold"/>
                                        <p:tgtEl>
                                          <p:spTgt spid="5127"/>
                                        </p:tgtEl>
                                        <p:attrNameLst>
                                          <p:attrName>ppt_x</p:attrName>
                                        </p:attrNameLst>
                                      </p:cBhvr>
                                      <p:tavLst>
                                        <p:tav tm="0">
                                          <p:val>
                                            <p:strVal val="#ppt_x-.2"/>
                                          </p:val>
                                        </p:tav>
                                        <p:tav tm="100000">
                                          <p:val>
                                            <p:strVal val="#ppt_x"/>
                                          </p:val>
                                        </p:tav>
                                      </p:tavLst>
                                    </p:anim>
                                    <p:anim calcmode="lin" valueType="num">
                                      <p:cBhvr>
                                        <p:cTn id="10" dur="500" fill="hold"/>
                                        <p:tgtEl>
                                          <p:spTgt spid="5127"/>
                                        </p:tgtEl>
                                        <p:attrNameLst>
                                          <p:attrName>ppt_y</p:attrName>
                                        </p:attrNameLst>
                                      </p:cBhvr>
                                      <p:tavLst>
                                        <p:tav tm="0">
                                          <p:val>
                                            <p:strVal val="#ppt_y"/>
                                          </p:val>
                                        </p:tav>
                                        <p:tav tm="100000">
                                          <p:val>
                                            <p:strVal val="#ppt_y"/>
                                          </p:val>
                                        </p:tav>
                                      </p:tavLst>
                                    </p:anim>
                                    <p:animEffect transition="in" filter="fade">
                                      <p:cBhvr>
                                        <p:cTn id="11" dur="500"/>
                                        <p:tgtEl>
                                          <p:spTgt spid="5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chemeClr val="bg1"/>
                </a:solidFill>
              </a:rPr>
              <a:t>Circuit Diagram Examples</a:t>
            </a:r>
          </a:p>
        </p:txBody>
      </p:sp>
      <p:sp>
        <p:nvSpPr>
          <p:cNvPr id="5" name="Equal 4"/>
          <p:cNvSpPr/>
          <p:nvPr/>
        </p:nvSpPr>
        <p:spPr>
          <a:xfrm>
            <a:off x="3843681" y="3286124"/>
            <a:ext cx="1214446" cy="785818"/>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pic>
        <p:nvPicPr>
          <p:cNvPr id="6146" name="Picture 2"/>
          <p:cNvPicPr>
            <a:picLocks noChangeAspect="1" noChangeArrowheads="1"/>
          </p:cNvPicPr>
          <p:nvPr/>
        </p:nvPicPr>
        <p:blipFill>
          <a:blip r:embed="rId3" cstate="screen">
            <a:lum contrast="20000"/>
          </a:blip>
          <a:srcRect/>
          <a:stretch>
            <a:fillRect/>
          </a:stretch>
        </p:blipFill>
        <p:spPr bwMode="auto">
          <a:xfrm>
            <a:off x="1357290" y="2786058"/>
            <a:ext cx="2132424" cy="1714512"/>
          </a:xfrm>
          <a:prstGeom prst="rect">
            <a:avLst/>
          </a:prstGeom>
          <a:noFill/>
          <a:ln w="9525">
            <a:solidFill>
              <a:schemeClr val="bg2">
                <a:lumMod val="75000"/>
              </a:schemeClr>
            </a:solidFill>
            <a:miter lim="800000"/>
            <a:headEnd/>
            <a:tailEnd/>
          </a:ln>
          <a:effectLst/>
        </p:spPr>
      </p:pic>
      <p:pic>
        <p:nvPicPr>
          <p:cNvPr id="6147" name="Picture 3"/>
          <p:cNvPicPr>
            <a:picLocks noChangeAspect="1" noChangeArrowheads="1"/>
          </p:cNvPicPr>
          <p:nvPr/>
        </p:nvPicPr>
        <p:blipFill>
          <a:blip r:embed="rId4" cstate="screen">
            <a:lum contrast="20000"/>
          </a:blip>
          <a:srcRect/>
          <a:stretch>
            <a:fillRect/>
          </a:stretch>
        </p:blipFill>
        <p:spPr bwMode="auto">
          <a:xfrm>
            <a:off x="5357818" y="2786058"/>
            <a:ext cx="2428892" cy="1714512"/>
          </a:xfrm>
          <a:prstGeom prst="rect">
            <a:avLst/>
          </a:prstGeom>
          <a:noFill/>
          <a:ln w="9525">
            <a:solidFill>
              <a:schemeClr val="bg2">
                <a:lumMod val="75000"/>
              </a:schemeClr>
            </a:solidFill>
            <a:miter lim="800000"/>
            <a:headEnd/>
            <a:tailEnd/>
          </a:ln>
          <a:effectLst/>
        </p:spPr>
      </p:pic>
      <p:sp>
        <p:nvSpPr>
          <p:cNvPr id="8" name="TextBox 7"/>
          <p:cNvSpPr txBox="1"/>
          <p:nvPr/>
        </p:nvSpPr>
        <p:spPr>
          <a:xfrm>
            <a:off x="1737730" y="1239419"/>
            <a:ext cx="6290654" cy="707886"/>
          </a:xfrm>
          <a:prstGeom prst="rect">
            <a:avLst/>
          </a:prstGeom>
          <a:noFill/>
        </p:spPr>
        <p:txBody>
          <a:bodyPr wrap="square" rtlCol="0">
            <a:spAutoFit/>
          </a:bodyPr>
          <a:lstStyle/>
          <a:p>
            <a:r>
              <a:rPr lang="en-CA" sz="2000" b="1" dirty="0">
                <a:solidFill>
                  <a:schemeClr val="bg1"/>
                </a:solidFill>
                <a:highlight>
                  <a:srgbClr val="FFFF00"/>
                </a:highlight>
              </a:rPr>
              <a:t>On your own:  </a:t>
            </a:r>
            <a:r>
              <a:rPr lang="en-CA" sz="2000" dirty="0">
                <a:solidFill>
                  <a:schemeClr val="bg1"/>
                </a:solidFill>
                <a:highlight>
                  <a:srgbClr val="FFFF00"/>
                </a:highlight>
              </a:rPr>
              <a:t>Draw the schematic diagram</a:t>
            </a:r>
          </a:p>
          <a:p>
            <a:r>
              <a:rPr lang="en-CA" sz="2000" b="1" dirty="0">
                <a:solidFill>
                  <a:schemeClr val="bg1"/>
                </a:solidFill>
                <a:highlight>
                  <a:srgbClr val="FFFF00"/>
                </a:highlight>
              </a:rPr>
              <a:t>With your partner:  </a:t>
            </a:r>
            <a:r>
              <a:rPr lang="en-CA" sz="2000" dirty="0">
                <a:solidFill>
                  <a:schemeClr val="bg1"/>
                </a:solidFill>
                <a:highlight>
                  <a:srgbClr val="FFFF00"/>
                </a:highlight>
              </a:rPr>
              <a:t>Agree on the correct diagram</a:t>
            </a:r>
          </a:p>
        </p:txBody>
      </p:sp>
    </p:spTree>
    <p:extLst>
      <p:ext uri="{BB962C8B-B14F-4D97-AF65-F5344CB8AC3E}">
        <p14:creationId xmlns:p14="http://schemas.microsoft.com/office/powerpoint/2010/main" val="242507247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6147"/>
                                        </p:tgtEl>
                                        <p:attrNameLst>
                                          <p:attrName>style.visibility</p:attrName>
                                        </p:attrNameLst>
                                      </p:cBhvr>
                                      <p:to>
                                        <p:strVal val="visible"/>
                                      </p:to>
                                    </p:set>
                                    <p:anim calcmode="lin" valueType="num">
                                      <p:cBhvr>
                                        <p:cTn id="7" dur="500" fill="hold"/>
                                        <p:tgtEl>
                                          <p:spTgt spid="6147"/>
                                        </p:tgtEl>
                                        <p:attrNameLst>
                                          <p:attrName>ppt_w</p:attrName>
                                        </p:attrNameLst>
                                      </p:cBhvr>
                                      <p:tavLst>
                                        <p:tav tm="0">
                                          <p:val>
                                            <p:strVal val="#ppt_w*0.05"/>
                                          </p:val>
                                        </p:tav>
                                        <p:tav tm="100000">
                                          <p:val>
                                            <p:strVal val="#ppt_w"/>
                                          </p:val>
                                        </p:tav>
                                      </p:tavLst>
                                    </p:anim>
                                    <p:anim calcmode="lin" valueType="num">
                                      <p:cBhvr>
                                        <p:cTn id="8" dur="500" fill="hold"/>
                                        <p:tgtEl>
                                          <p:spTgt spid="6147"/>
                                        </p:tgtEl>
                                        <p:attrNameLst>
                                          <p:attrName>ppt_h</p:attrName>
                                        </p:attrNameLst>
                                      </p:cBhvr>
                                      <p:tavLst>
                                        <p:tav tm="0">
                                          <p:val>
                                            <p:strVal val="#ppt_h"/>
                                          </p:val>
                                        </p:tav>
                                        <p:tav tm="100000">
                                          <p:val>
                                            <p:strVal val="#ppt_h"/>
                                          </p:val>
                                        </p:tav>
                                      </p:tavLst>
                                    </p:anim>
                                    <p:anim calcmode="lin" valueType="num">
                                      <p:cBhvr>
                                        <p:cTn id="9" dur="500" fill="hold"/>
                                        <p:tgtEl>
                                          <p:spTgt spid="6147"/>
                                        </p:tgtEl>
                                        <p:attrNameLst>
                                          <p:attrName>ppt_x</p:attrName>
                                        </p:attrNameLst>
                                      </p:cBhvr>
                                      <p:tavLst>
                                        <p:tav tm="0">
                                          <p:val>
                                            <p:strVal val="#ppt_x-.2"/>
                                          </p:val>
                                        </p:tav>
                                        <p:tav tm="100000">
                                          <p:val>
                                            <p:strVal val="#ppt_x"/>
                                          </p:val>
                                        </p:tav>
                                      </p:tavLst>
                                    </p:anim>
                                    <p:anim calcmode="lin" valueType="num">
                                      <p:cBhvr>
                                        <p:cTn id="10" dur="500" fill="hold"/>
                                        <p:tgtEl>
                                          <p:spTgt spid="6147"/>
                                        </p:tgtEl>
                                        <p:attrNameLst>
                                          <p:attrName>ppt_y</p:attrName>
                                        </p:attrNameLst>
                                      </p:cBhvr>
                                      <p:tavLst>
                                        <p:tav tm="0">
                                          <p:val>
                                            <p:strVal val="#ppt_y"/>
                                          </p:val>
                                        </p:tav>
                                        <p:tav tm="100000">
                                          <p:val>
                                            <p:strVal val="#ppt_y"/>
                                          </p:val>
                                        </p:tav>
                                      </p:tavLst>
                                    </p:anim>
                                    <p:animEffect transition="in" filter="fade">
                                      <p:cBhvr>
                                        <p:cTn id="11" dur="500"/>
                                        <p:tgtEl>
                                          <p:spTgt spid="6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chemeClr val="bg1"/>
                </a:solidFill>
              </a:rPr>
              <a:t>Circuit Diagram Examples</a:t>
            </a:r>
          </a:p>
        </p:txBody>
      </p:sp>
      <p:sp>
        <p:nvSpPr>
          <p:cNvPr id="5" name="Equal 4"/>
          <p:cNvSpPr/>
          <p:nvPr/>
        </p:nvSpPr>
        <p:spPr>
          <a:xfrm>
            <a:off x="3843681" y="3286124"/>
            <a:ext cx="1214446" cy="785818"/>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pic>
        <p:nvPicPr>
          <p:cNvPr id="7170" name="Picture 2"/>
          <p:cNvPicPr>
            <a:picLocks noChangeAspect="1" noChangeArrowheads="1"/>
          </p:cNvPicPr>
          <p:nvPr/>
        </p:nvPicPr>
        <p:blipFill>
          <a:blip r:embed="rId3" cstate="screen">
            <a:lum contrast="20000"/>
          </a:blip>
          <a:srcRect/>
          <a:stretch>
            <a:fillRect/>
          </a:stretch>
        </p:blipFill>
        <p:spPr bwMode="auto">
          <a:xfrm>
            <a:off x="1393860" y="2786058"/>
            <a:ext cx="2192282" cy="1714512"/>
          </a:xfrm>
          <a:prstGeom prst="rect">
            <a:avLst/>
          </a:prstGeom>
          <a:noFill/>
          <a:ln w="9525">
            <a:solidFill>
              <a:schemeClr val="bg2">
                <a:lumMod val="75000"/>
              </a:schemeClr>
            </a:solidFill>
            <a:miter lim="800000"/>
            <a:headEnd/>
            <a:tailEnd/>
          </a:ln>
          <a:effectLst/>
        </p:spPr>
      </p:pic>
      <p:pic>
        <p:nvPicPr>
          <p:cNvPr id="7171" name="Picture 3"/>
          <p:cNvPicPr>
            <a:picLocks noChangeAspect="1" noChangeArrowheads="1"/>
          </p:cNvPicPr>
          <p:nvPr/>
        </p:nvPicPr>
        <p:blipFill>
          <a:blip r:embed="rId4" cstate="screen">
            <a:lum contrast="20000"/>
          </a:blip>
          <a:srcRect/>
          <a:stretch>
            <a:fillRect/>
          </a:stretch>
        </p:blipFill>
        <p:spPr bwMode="auto">
          <a:xfrm>
            <a:off x="5357818" y="2786058"/>
            <a:ext cx="2571768" cy="1714512"/>
          </a:xfrm>
          <a:prstGeom prst="rect">
            <a:avLst/>
          </a:prstGeom>
          <a:noFill/>
          <a:ln w="9525">
            <a:solidFill>
              <a:schemeClr val="bg2">
                <a:lumMod val="75000"/>
              </a:schemeClr>
            </a:solidFill>
            <a:miter lim="800000"/>
            <a:headEnd/>
            <a:tailEnd/>
          </a:ln>
          <a:effectLst/>
        </p:spPr>
      </p:pic>
      <p:sp>
        <p:nvSpPr>
          <p:cNvPr id="8" name="TextBox 7"/>
          <p:cNvSpPr txBox="1"/>
          <p:nvPr/>
        </p:nvSpPr>
        <p:spPr>
          <a:xfrm>
            <a:off x="500034" y="1357298"/>
            <a:ext cx="6280887" cy="707886"/>
          </a:xfrm>
          <a:prstGeom prst="rect">
            <a:avLst/>
          </a:prstGeom>
          <a:noFill/>
        </p:spPr>
        <p:txBody>
          <a:bodyPr wrap="none" rtlCol="0">
            <a:spAutoFit/>
          </a:bodyPr>
          <a:lstStyle/>
          <a:p>
            <a:r>
              <a:rPr lang="en-CA" sz="2000" b="1" dirty="0">
                <a:solidFill>
                  <a:schemeClr val="bg1"/>
                </a:solidFill>
                <a:highlight>
                  <a:srgbClr val="FFFF00"/>
                </a:highlight>
              </a:rPr>
              <a:t>On your own:  </a:t>
            </a:r>
            <a:r>
              <a:rPr lang="en-CA" sz="2000" dirty="0">
                <a:solidFill>
                  <a:schemeClr val="bg1"/>
                </a:solidFill>
                <a:highlight>
                  <a:srgbClr val="FFFF00"/>
                </a:highlight>
              </a:rPr>
              <a:t>Draw the schematic diagram</a:t>
            </a:r>
          </a:p>
          <a:p>
            <a:r>
              <a:rPr lang="en-CA" sz="2000" b="1" dirty="0">
                <a:solidFill>
                  <a:schemeClr val="bg1"/>
                </a:solidFill>
                <a:highlight>
                  <a:srgbClr val="FFFF00"/>
                </a:highlight>
              </a:rPr>
              <a:t>With your partner:  </a:t>
            </a:r>
            <a:r>
              <a:rPr lang="en-CA" sz="2000" dirty="0">
                <a:solidFill>
                  <a:schemeClr val="bg1"/>
                </a:solidFill>
                <a:highlight>
                  <a:srgbClr val="FFFF00"/>
                </a:highlight>
              </a:rPr>
              <a:t>Agree on the correct diagram</a:t>
            </a:r>
          </a:p>
        </p:txBody>
      </p:sp>
    </p:spTree>
    <p:extLst>
      <p:ext uri="{BB962C8B-B14F-4D97-AF65-F5344CB8AC3E}">
        <p14:creationId xmlns:p14="http://schemas.microsoft.com/office/powerpoint/2010/main" val="333719731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7171"/>
                                        </p:tgtEl>
                                        <p:attrNameLst>
                                          <p:attrName>style.visibility</p:attrName>
                                        </p:attrNameLst>
                                      </p:cBhvr>
                                      <p:to>
                                        <p:strVal val="visible"/>
                                      </p:to>
                                    </p:set>
                                    <p:anim calcmode="lin" valueType="num">
                                      <p:cBhvr>
                                        <p:cTn id="7" dur="500" fill="hold"/>
                                        <p:tgtEl>
                                          <p:spTgt spid="7171"/>
                                        </p:tgtEl>
                                        <p:attrNameLst>
                                          <p:attrName>ppt_w</p:attrName>
                                        </p:attrNameLst>
                                      </p:cBhvr>
                                      <p:tavLst>
                                        <p:tav tm="0">
                                          <p:val>
                                            <p:strVal val="#ppt_w*0.05"/>
                                          </p:val>
                                        </p:tav>
                                        <p:tav tm="100000">
                                          <p:val>
                                            <p:strVal val="#ppt_w"/>
                                          </p:val>
                                        </p:tav>
                                      </p:tavLst>
                                    </p:anim>
                                    <p:anim calcmode="lin" valueType="num">
                                      <p:cBhvr>
                                        <p:cTn id="8" dur="500" fill="hold"/>
                                        <p:tgtEl>
                                          <p:spTgt spid="7171"/>
                                        </p:tgtEl>
                                        <p:attrNameLst>
                                          <p:attrName>ppt_h</p:attrName>
                                        </p:attrNameLst>
                                      </p:cBhvr>
                                      <p:tavLst>
                                        <p:tav tm="0">
                                          <p:val>
                                            <p:strVal val="#ppt_h"/>
                                          </p:val>
                                        </p:tav>
                                        <p:tav tm="100000">
                                          <p:val>
                                            <p:strVal val="#ppt_h"/>
                                          </p:val>
                                        </p:tav>
                                      </p:tavLst>
                                    </p:anim>
                                    <p:anim calcmode="lin" valueType="num">
                                      <p:cBhvr>
                                        <p:cTn id="9" dur="500" fill="hold"/>
                                        <p:tgtEl>
                                          <p:spTgt spid="7171"/>
                                        </p:tgtEl>
                                        <p:attrNameLst>
                                          <p:attrName>ppt_x</p:attrName>
                                        </p:attrNameLst>
                                      </p:cBhvr>
                                      <p:tavLst>
                                        <p:tav tm="0">
                                          <p:val>
                                            <p:strVal val="#ppt_x-.2"/>
                                          </p:val>
                                        </p:tav>
                                        <p:tav tm="100000">
                                          <p:val>
                                            <p:strVal val="#ppt_x"/>
                                          </p:val>
                                        </p:tav>
                                      </p:tavLst>
                                    </p:anim>
                                    <p:anim calcmode="lin" valueType="num">
                                      <p:cBhvr>
                                        <p:cTn id="10" dur="500" fill="hold"/>
                                        <p:tgtEl>
                                          <p:spTgt spid="7171"/>
                                        </p:tgtEl>
                                        <p:attrNameLst>
                                          <p:attrName>ppt_y</p:attrName>
                                        </p:attrNameLst>
                                      </p:cBhvr>
                                      <p:tavLst>
                                        <p:tav tm="0">
                                          <p:val>
                                            <p:strVal val="#ppt_y"/>
                                          </p:val>
                                        </p:tav>
                                        <p:tav tm="100000">
                                          <p:val>
                                            <p:strVal val="#ppt_y"/>
                                          </p:val>
                                        </p:tav>
                                      </p:tavLst>
                                    </p:anim>
                                    <p:animEffect transition="in" filter="fade">
                                      <p:cBhvr>
                                        <p:cTn id="11" dur="500"/>
                                        <p:tgtEl>
                                          <p:spTgt spid="7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692696"/>
            <a:ext cx="6554867" cy="2518792"/>
          </a:xfrm>
        </p:spPr>
        <p:txBody>
          <a:bodyPr>
            <a:normAutofit/>
          </a:bodyPr>
          <a:lstStyle/>
          <a:p>
            <a:r>
              <a:rPr lang="en-CA" dirty="0">
                <a:solidFill>
                  <a:schemeClr val="bg1"/>
                </a:solidFill>
                <a:highlight>
                  <a:srgbClr val="FFFF00"/>
                </a:highlight>
              </a:rPr>
              <a:t>COMPLETE THE HANDOUTs on drawing Circuit Diagrams</a:t>
            </a:r>
          </a:p>
        </p:txBody>
      </p:sp>
    </p:spTree>
    <p:extLst>
      <p:ext uri="{BB962C8B-B14F-4D97-AF65-F5344CB8AC3E}">
        <p14:creationId xmlns:p14="http://schemas.microsoft.com/office/powerpoint/2010/main" val="312440985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rgbClr val="FFFF00"/>
                </a:solidFill>
              </a:rPr>
              <a:t>Learning Goals:</a:t>
            </a:r>
          </a:p>
        </p:txBody>
      </p:sp>
      <p:sp>
        <p:nvSpPr>
          <p:cNvPr id="3" name="Text Placeholder 2"/>
          <p:cNvSpPr>
            <a:spLocks noGrp="1"/>
          </p:cNvSpPr>
          <p:nvPr>
            <p:ph type="body" idx="1"/>
          </p:nvPr>
        </p:nvSpPr>
        <p:spPr>
          <a:xfrm>
            <a:off x="1259632" y="2564904"/>
            <a:ext cx="6383552" cy="3096344"/>
          </a:xfrm>
        </p:spPr>
        <p:txBody>
          <a:bodyPr>
            <a:normAutofit/>
          </a:bodyPr>
          <a:lstStyle/>
          <a:p>
            <a:r>
              <a:rPr lang="en-US" sz="2400" b="1" dirty="0">
                <a:effectLst/>
                <a:latin typeface="Calibri" panose="020F0502020204030204" pitchFamily="34" charset="0"/>
                <a:ea typeface="Calibri" panose="020F0502020204030204" pitchFamily="34" charset="0"/>
                <a:cs typeface="Times New Roman" panose="02020603050405020304" pitchFamily="18" charset="0"/>
              </a:rPr>
              <a:t>Elec 2 - I can explain factors influencing current flow and how electrons flow through components in a circuit </a:t>
            </a:r>
          </a:p>
          <a:p>
            <a:r>
              <a:rPr lang="en-CA" sz="2400" b="1" dirty="0">
                <a:effectLst/>
                <a:latin typeface="Calibri" panose="020F0502020204030204" pitchFamily="34" charset="0"/>
                <a:ea typeface="Calibri" panose="020F0502020204030204" pitchFamily="34" charset="0"/>
                <a:cs typeface="Times New Roman" panose="02020603050405020304" pitchFamily="18" charset="0"/>
              </a:rPr>
              <a:t>Elec 3 – I can describe different types of circuits and draw schematic diagrams showing components and electron flow</a:t>
            </a:r>
            <a:endParaRPr lang="en-CA"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1234860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83768" y="908720"/>
            <a:ext cx="4608512" cy="646331"/>
          </a:xfrm>
          <a:prstGeom prst="rect">
            <a:avLst/>
          </a:prstGeom>
          <a:noFill/>
        </p:spPr>
        <p:txBody>
          <a:bodyPr wrap="square" rtlCol="0">
            <a:spAutoFit/>
          </a:bodyPr>
          <a:lstStyle/>
          <a:p>
            <a:r>
              <a:rPr lang="en-CA" sz="3600" b="1" dirty="0">
                <a:solidFill>
                  <a:srgbClr val="FFFF00"/>
                </a:solidFill>
              </a:rPr>
              <a:t>Types of Electricity</a:t>
            </a:r>
          </a:p>
        </p:txBody>
      </p:sp>
      <p:sp>
        <p:nvSpPr>
          <p:cNvPr id="3" name="TextBox 2"/>
          <p:cNvSpPr txBox="1"/>
          <p:nvPr/>
        </p:nvSpPr>
        <p:spPr>
          <a:xfrm>
            <a:off x="1259632" y="1844824"/>
            <a:ext cx="6408712" cy="3046988"/>
          </a:xfrm>
          <a:prstGeom prst="rect">
            <a:avLst/>
          </a:prstGeom>
          <a:noFill/>
        </p:spPr>
        <p:txBody>
          <a:bodyPr wrap="square" rtlCol="0">
            <a:spAutoFit/>
          </a:bodyPr>
          <a:lstStyle/>
          <a:p>
            <a:pPr marL="285750" indent="-285750">
              <a:buFont typeface="Arial" panose="020B0604020202020204" pitchFamily="34" charset="0"/>
              <a:buChar char="•"/>
            </a:pPr>
            <a:r>
              <a:rPr lang="en-CA" sz="2400" dirty="0">
                <a:solidFill>
                  <a:srgbClr val="FFFF00"/>
                </a:solidFill>
              </a:rPr>
              <a:t>Static electricity </a:t>
            </a:r>
            <a:r>
              <a:rPr lang="en-CA" sz="2400" dirty="0"/>
              <a:t>forms when charges build up and remain on an object for a while.</a:t>
            </a:r>
          </a:p>
          <a:p>
            <a:pPr marL="285750" indent="-285750">
              <a:buFont typeface="Arial" panose="020B0604020202020204" pitchFamily="34" charset="0"/>
              <a:buChar char="•"/>
            </a:pPr>
            <a:endParaRPr lang="en-CA" sz="2400" dirty="0"/>
          </a:p>
          <a:p>
            <a:endParaRPr lang="en-CA" sz="2400" dirty="0"/>
          </a:p>
          <a:p>
            <a:pPr marL="285750" indent="-285750">
              <a:buFont typeface="Arial" panose="020B0604020202020204" pitchFamily="34" charset="0"/>
              <a:buChar char="•"/>
            </a:pPr>
            <a:r>
              <a:rPr lang="en-CA" sz="2400" dirty="0">
                <a:solidFill>
                  <a:srgbClr val="FFFF00"/>
                </a:solidFill>
              </a:rPr>
              <a:t>Current electricity </a:t>
            </a:r>
            <a:r>
              <a:rPr lang="en-CA" sz="2400" dirty="0"/>
              <a:t>forms when electrons flow through a circuit</a:t>
            </a:r>
          </a:p>
          <a:p>
            <a:endParaRPr lang="en-CA" sz="2400" dirty="0"/>
          </a:p>
        </p:txBody>
      </p:sp>
    </p:spTree>
    <p:extLst>
      <p:ext uri="{BB962C8B-B14F-4D97-AF65-F5344CB8AC3E}">
        <p14:creationId xmlns:p14="http://schemas.microsoft.com/office/powerpoint/2010/main" val="186741419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Text Box 5"/>
          <p:cNvSpPr txBox="1">
            <a:spLocks noChangeArrowheads="1"/>
          </p:cNvSpPr>
          <p:nvPr/>
        </p:nvSpPr>
        <p:spPr bwMode="auto">
          <a:xfrm>
            <a:off x="0" y="188913"/>
            <a:ext cx="91440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4400" b="1" dirty="0">
                <a:solidFill>
                  <a:schemeClr val="folHlink"/>
                </a:solidFill>
                <a:latin typeface="Comic Sans MS" pitchFamily="66" charset="0"/>
              </a:rPr>
              <a:t>What is Current Electricity?</a:t>
            </a:r>
          </a:p>
        </p:txBody>
      </p:sp>
      <p:sp>
        <p:nvSpPr>
          <p:cNvPr id="10247" name="Line 7"/>
          <p:cNvSpPr>
            <a:spLocks noChangeShapeType="1"/>
          </p:cNvSpPr>
          <p:nvPr/>
        </p:nvSpPr>
        <p:spPr bwMode="auto">
          <a:xfrm>
            <a:off x="4500563" y="2563813"/>
            <a:ext cx="0" cy="1008062"/>
          </a:xfrm>
          <a:prstGeom prst="line">
            <a:avLst/>
          </a:prstGeom>
          <a:noFill/>
          <a:ln w="38100">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0248" name="Line 8"/>
          <p:cNvSpPr>
            <a:spLocks noChangeShapeType="1"/>
          </p:cNvSpPr>
          <p:nvPr/>
        </p:nvSpPr>
        <p:spPr bwMode="auto">
          <a:xfrm>
            <a:off x="4716463" y="2708275"/>
            <a:ext cx="0" cy="647700"/>
          </a:xfrm>
          <a:prstGeom prst="line">
            <a:avLst/>
          </a:prstGeom>
          <a:noFill/>
          <a:ln w="57150">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0249" name="Line 9"/>
          <p:cNvSpPr>
            <a:spLocks noChangeShapeType="1"/>
          </p:cNvSpPr>
          <p:nvPr/>
        </p:nvSpPr>
        <p:spPr bwMode="auto">
          <a:xfrm>
            <a:off x="4716463" y="3128963"/>
            <a:ext cx="2952750" cy="0"/>
          </a:xfrm>
          <a:prstGeom prst="line">
            <a:avLst/>
          </a:prstGeom>
          <a:noFill/>
          <a:ln w="19050">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0250" name="Line 10"/>
          <p:cNvSpPr>
            <a:spLocks noChangeShapeType="1"/>
          </p:cNvSpPr>
          <p:nvPr/>
        </p:nvSpPr>
        <p:spPr bwMode="auto">
          <a:xfrm>
            <a:off x="4716463" y="2924175"/>
            <a:ext cx="3168650" cy="0"/>
          </a:xfrm>
          <a:prstGeom prst="line">
            <a:avLst/>
          </a:prstGeom>
          <a:noFill/>
          <a:ln w="19050">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0251" name="Line 11"/>
          <p:cNvSpPr>
            <a:spLocks noChangeShapeType="1"/>
          </p:cNvSpPr>
          <p:nvPr/>
        </p:nvSpPr>
        <p:spPr bwMode="auto">
          <a:xfrm>
            <a:off x="7885113" y="2924175"/>
            <a:ext cx="0" cy="1800225"/>
          </a:xfrm>
          <a:prstGeom prst="line">
            <a:avLst/>
          </a:prstGeom>
          <a:noFill/>
          <a:ln w="19050">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0252" name="Line 12"/>
          <p:cNvSpPr>
            <a:spLocks noChangeShapeType="1"/>
          </p:cNvSpPr>
          <p:nvPr/>
        </p:nvSpPr>
        <p:spPr bwMode="auto">
          <a:xfrm>
            <a:off x="7669213" y="3140075"/>
            <a:ext cx="0" cy="1368425"/>
          </a:xfrm>
          <a:prstGeom prst="line">
            <a:avLst/>
          </a:prstGeom>
          <a:noFill/>
          <a:ln w="19050">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0253" name="Line 13"/>
          <p:cNvSpPr>
            <a:spLocks noChangeShapeType="1"/>
          </p:cNvSpPr>
          <p:nvPr/>
        </p:nvSpPr>
        <p:spPr bwMode="auto">
          <a:xfrm>
            <a:off x="3132138" y="4508500"/>
            <a:ext cx="4537075" cy="0"/>
          </a:xfrm>
          <a:prstGeom prst="line">
            <a:avLst/>
          </a:prstGeom>
          <a:noFill/>
          <a:ln w="19050">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0254" name="Line 14"/>
          <p:cNvSpPr>
            <a:spLocks noChangeShapeType="1"/>
          </p:cNvSpPr>
          <p:nvPr/>
        </p:nvSpPr>
        <p:spPr bwMode="auto">
          <a:xfrm>
            <a:off x="2916238" y="4724400"/>
            <a:ext cx="4968875" cy="0"/>
          </a:xfrm>
          <a:prstGeom prst="line">
            <a:avLst/>
          </a:prstGeom>
          <a:noFill/>
          <a:ln w="19050">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0255" name="Line 15"/>
          <p:cNvSpPr>
            <a:spLocks noChangeShapeType="1"/>
          </p:cNvSpPr>
          <p:nvPr/>
        </p:nvSpPr>
        <p:spPr bwMode="auto">
          <a:xfrm>
            <a:off x="3132138" y="3140075"/>
            <a:ext cx="0" cy="1368425"/>
          </a:xfrm>
          <a:prstGeom prst="line">
            <a:avLst/>
          </a:prstGeom>
          <a:noFill/>
          <a:ln w="19050">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0256" name="Line 16"/>
          <p:cNvSpPr>
            <a:spLocks noChangeShapeType="1"/>
          </p:cNvSpPr>
          <p:nvPr/>
        </p:nvSpPr>
        <p:spPr bwMode="auto">
          <a:xfrm>
            <a:off x="2916238" y="2924175"/>
            <a:ext cx="0" cy="1800225"/>
          </a:xfrm>
          <a:prstGeom prst="line">
            <a:avLst/>
          </a:prstGeom>
          <a:noFill/>
          <a:ln w="19050">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0257" name="Line 17"/>
          <p:cNvSpPr>
            <a:spLocks noChangeShapeType="1"/>
          </p:cNvSpPr>
          <p:nvPr/>
        </p:nvSpPr>
        <p:spPr bwMode="auto">
          <a:xfrm>
            <a:off x="2916238" y="2924175"/>
            <a:ext cx="1584325" cy="0"/>
          </a:xfrm>
          <a:prstGeom prst="line">
            <a:avLst/>
          </a:prstGeom>
          <a:noFill/>
          <a:ln w="19050">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0258" name="Line 18"/>
          <p:cNvSpPr>
            <a:spLocks noChangeShapeType="1"/>
          </p:cNvSpPr>
          <p:nvPr/>
        </p:nvSpPr>
        <p:spPr bwMode="auto">
          <a:xfrm>
            <a:off x="3132138" y="3140075"/>
            <a:ext cx="1368425" cy="0"/>
          </a:xfrm>
          <a:prstGeom prst="line">
            <a:avLst/>
          </a:prstGeom>
          <a:noFill/>
          <a:ln w="19050">
            <a:solidFill>
              <a:srgbClr val="FF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
        <p:nvSpPr>
          <p:cNvPr id="10259" name="Text Box 19"/>
          <p:cNvSpPr txBox="1">
            <a:spLocks noChangeArrowheads="1"/>
          </p:cNvSpPr>
          <p:nvPr/>
        </p:nvSpPr>
        <p:spPr bwMode="auto">
          <a:xfrm>
            <a:off x="4211638" y="3355975"/>
            <a:ext cx="3603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b="1">
                <a:solidFill>
                  <a:srgbClr val="FF0066"/>
                </a:solidFill>
              </a:rPr>
              <a:t>+</a:t>
            </a:r>
          </a:p>
        </p:txBody>
      </p:sp>
      <p:sp>
        <p:nvSpPr>
          <p:cNvPr id="10260" name="Text Box 20"/>
          <p:cNvSpPr txBox="1">
            <a:spLocks noChangeArrowheads="1"/>
          </p:cNvSpPr>
          <p:nvPr/>
        </p:nvSpPr>
        <p:spPr bwMode="auto">
          <a:xfrm>
            <a:off x="4716463" y="3213100"/>
            <a:ext cx="3603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000" b="1">
                <a:solidFill>
                  <a:srgbClr val="FF0066"/>
                </a:solidFill>
              </a:rPr>
              <a:t>-</a:t>
            </a:r>
          </a:p>
        </p:txBody>
      </p:sp>
      <p:sp>
        <p:nvSpPr>
          <p:cNvPr id="10261" name="Oval 21"/>
          <p:cNvSpPr>
            <a:spLocks noChangeArrowheads="1"/>
          </p:cNvSpPr>
          <p:nvPr/>
        </p:nvSpPr>
        <p:spPr bwMode="auto">
          <a:xfrm>
            <a:off x="4859338" y="2997200"/>
            <a:ext cx="71437" cy="73025"/>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0272" name="Oval 32"/>
          <p:cNvSpPr>
            <a:spLocks noChangeArrowheads="1"/>
          </p:cNvSpPr>
          <p:nvPr/>
        </p:nvSpPr>
        <p:spPr bwMode="auto">
          <a:xfrm>
            <a:off x="5795963" y="2997200"/>
            <a:ext cx="71437" cy="73025"/>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 name="Rectangle 1"/>
          <p:cNvSpPr/>
          <p:nvPr/>
        </p:nvSpPr>
        <p:spPr>
          <a:xfrm>
            <a:off x="657474" y="5439846"/>
            <a:ext cx="7686178" cy="369332"/>
          </a:xfrm>
          <a:prstGeom prst="rect">
            <a:avLst/>
          </a:prstGeom>
        </p:spPr>
        <p:txBody>
          <a:bodyPr wrap="square">
            <a:spAutoFit/>
          </a:bodyPr>
          <a:lstStyle/>
          <a:p>
            <a:r>
              <a:rPr lang="en-CA" u="sng" dirty="0">
                <a:hlinkClick r:id="rId2"/>
              </a:rPr>
              <a:t>http://phet.colorado.edu/en/simulation/travoltage</a:t>
            </a:r>
            <a:endParaRPr lang="en-CA" dirty="0"/>
          </a:p>
        </p:txBody>
      </p:sp>
      <p:sp>
        <p:nvSpPr>
          <p:cNvPr id="3" name="Rectangle 2"/>
          <p:cNvSpPr/>
          <p:nvPr/>
        </p:nvSpPr>
        <p:spPr>
          <a:xfrm>
            <a:off x="1925638" y="1358643"/>
            <a:ext cx="5310658" cy="954107"/>
          </a:xfrm>
          <a:prstGeom prst="rect">
            <a:avLst/>
          </a:prstGeom>
        </p:spPr>
        <p:txBody>
          <a:bodyPr wrap="square">
            <a:spAutoFit/>
          </a:bodyPr>
          <a:lstStyle/>
          <a:p>
            <a:pPr>
              <a:lnSpc>
                <a:spcPct val="140000"/>
              </a:lnSpc>
            </a:pPr>
            <a:r>
              <a:rPr lang="en-GB" sz="2000" dirty="0">
                <a:solidFill>
                  <a:srgbClr val="66FF33"/>
                </a:solidFill>
                <a:latin typeface="Comic Sans MS" pitchFamily="66" charset="0"/>
              </a:rPr>
              <a:t>The flow of negatively charged particles called </a:t>
            </a:r>
            <a:r>
              <a:rPr lang="en-GB" sz="2000" b="1" dirty="0">
                <a:solidFill>
                  <a:srgbClr val="FFFF00"/>
                </a:solidFill>
                <a:latin typeface="Comic Sans MS" pitchFamily="66" charset="0"/>
              </a:rPr>
              <a:t>electrons</a:t>
            </a:r>
            <a:r>
              <a:rPr lang="en-GB" sz="2000" dirty="0">
                <a:solidFill>
                  <a:srgbClr val="66FF33"/>
                </a:solidFill>
                <a:latin typeface="Comic Sans MS" pitchFamily="66" charset="0"/>
              </a:rPr>
              <a:t>  in a complete circuit.</a:t>
            </a:r>
          </a:p>
        </p:txBody>
      </p:sp>
    </p:spTree>
    <p:extLst>
      <p:ext uri="{BB962C8B-B14F-4D97-AF65-F5344CB8AC3E}">
        <p14:creationId xmlns:p14="http://schemas.microsoft.com/office/powerpoint/2010/main" val="3682251363"/>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afterEffect">
                                  <p:stCondLst>
                                    <p:cond delay="500"/>
                                  </p:stCondLst>
                                  <p:iterate type="lt">
                                    <p:tmPct val="50000"/>
                                  </p:iterate>
                                  <p:childTnLst>
                                    <p:set>
                                      <p:cBhvr>
                                        <p:cTn id="6" dur="1" fill="hold">
                                          <p:stCondLst>
                                            <p:cond delay="0"/>
                                          </p:stCondLst>
                                        </p:cTn>
                                        <p:tgtEl>
                                          <p:spTgt spid="10245"/>
                                        </p:tgtEl>
                                        <p:attrNameLst>
                                          <p:attrName>style.visibility</p:attrName>
                                        </p:attrNameLst>
                                      </p:cBhvr>
                                      <p:to>
                                        <p:strVal val="visible"/>
                                      </p:to>
                                    </p:set>
                                    <p:anim calcmode="discrete" valueType="clr">
                                      <p:cBhvr override="childStyle">
                                        <p:cTn id="7" dur="40"/>
                                        <p:tgtEl>
                                          <p:spTgt spid="10245"/>
                                        </p:tgtEl>
                                        <p:attrNameLst>
                                          <p:attrName>style.color</p:attrName>
                                        </p:attrNameLst>
                                      </p:cBhvr>
                                      <p:tavLst>
                                        <p:tav tm="0">
                                          <p:val>
                                            <p:clrVal>
                                              <a:schemeClr val="accent2"/>
                                            </p:clrVal>
                                          </p:val>
                                        </p:tav>
                                        <p:tav tm="50000">
                                          <p:val>
                                            <p:clrVal>
                                              <a:schemeClr val="hlink"/>
                                            </p:clrVal>
                                          </p:val>
                                        </p:tav>
                                      </p:tavLst>
                                    </p:anim>
                                    <p:anim calcmode="discrete" valueType="clr">
                                      <p:cBhvr>
                                        <p:cTn id="8" dur="40"/>
                                        <p:tgtEl>
                                          <p:spTgt spid="10245"/>
                                        </p:tgtEl>
                                        <p:attrNameLst>
                                          <p:attrName>fillcolor</p:attrName>
                                        </p:attrNameLst>
                                      </p:cBhvr>
                                      <p:tavLst>
                                        <p:tav tm="0">
                                          <p:val>
                                            <p:clrVal>
                                              <a:schemeClr val="accent2"/>
                                            </p:clrVal>
                                          </p:val>
                                        </p:tav>
                                        <p:tav tm="50000">
                                          <p:val>
                                            <p:clrVal>
                                              <a:schemeClr val="hlink"/>
                                            </p:clrVal>
                                          </p:val>
                                        </p:tav>
                                      </p:tavLst>
                                    </p:anim>
                                    <p:set>
                                      <p:cBhvr>
                                        <p:cTn id="9" dur="40"/>
                                        <p:tgtEl>
                                          <p:spTgt spid="10245"/>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0247"/>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10248"/>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10249"/>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0250"/>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10251"/>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0252"/>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0253"/>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10254"/>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0255"/>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0256"/>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10257"/>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10258"/>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10259"/>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0260"/>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10261"/>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10272"/>
                                        </p:tgtEl>
                                        <p:attrNameLst>
                                          <p:attrName>style.visibility</p:attrName>
                                        </p:attrNameLst>
                                      </p:cBhvr>
                                      <p:to>
                                        <p:strVal val="visible"/>
                                      </p:to>
                                    </p:set>
                                  </p:childTnLst>
                                </p:cTn>
                              </p:par>
                              <p:par>
                                <p:cTn id="44" presetID="0" presetClass="path" presetSubtype="0" repeatCount="indefinite" accel="50000" decel="50000" fill="hold" grpId="1" nodeType="withEffect">
                                  <p:stCondLst>
                                    <p:cond delay="0"/>
                                  </p:stCondLst>
                                  <p:childTnLst>
                                    <p:animMotion origin="layout" path="M 0.10834 0.22592 C 0.1 0.22963 0.09775 0.23032 0.08872 0.23148 C 0.07813 0.23611 0.06233 0.23102 0.05122 0.23009 C 0.025 0.22315 -0.01302 0.22824 -0.03507 0.2287 C -0.07378 0.23912 -0.13298 0.22847 -0.17552 0.22731 C -0.2243 0.22453 -0.20347 0.23287 -0.20139 0.13009 C -0.20139 0.12592 -0.20086 0.12176 -0.20052 0.11759 C -0.20277 0.0824 -0.20764 0.04444 -0.19913 0.01065 C -0.19739 -0.0169 -0.20191 -0.00602 -0.16927 -0.00602 C -0.10503 -0.00602 -0.04097 -0.0051 0.02309 -0.00463 C 0.03438 -0.00371 0.04653 -0.00394 0.05747 0.00092 C 0.09045 -0.0007 0.12309 -0.00347 0.15608 -0.00463 C 0.2007 -0.00417 0.24549 -0.01088 0.28941 -0.00185 C 0.29653 -0.00023 0.30052 0.00254 0.30782 0.0037 C 0.31007 0.00463 0.3132 0.00393 0.31424 0.00648 C 0.31598 0.01088 0.31528 0.01666 0.31528 0.02176 C 0.31528 0.08009 0.31875 0.06389 0.3132 0.08703 C 0.31302 0.12824 0.3132 0.16944 0.31216 0.21065 C 0.31198 0.21551 0.31181 0.22129 0.30903 0.22453 C 0.30677 0.22731 0.30278 0.22731 0.29948 0.2287 C 0.29861 0.22916 0.29653 0.23009 0.29653 0.22986 C 0.27622 0.22916 0.2566 0.22592 0.23629 0.22453 C 0.2099 0.225 0.18368 0.22592 0.15729 0.22592 " pathEditMode="relative" rAng="10800000" ptsTypes="ffffffffffffffffffffffA">
                                      <p:cBhvr>
                                        <p:cTn id="45" dur="2000" fill="hold"/>
                                        <p:tgtEl>
                                          <p:spTgt spid="10261"/>
                                        </p:tgtEl>
                                        <p:attrNameLst>
                                          <p:attrName>ppt_x</p:attrName>
                                          <p:attrName>ppt_y</p:attrName>
                                        </p:attrNameLst>
                                      </p:cBhvr>
                                      <p:rCtr x="-6111" y="-11481"/>
                                    </p:animMotion>
                                  </p:childTnLst>
                                </p:cTn>
                              </p:par>
                              <p:par>
                                <p:cTn id="46" presetID="0" presetClass="path" presetSubtype="0" repeatCount="indefinite" accel="50000" decel="50000" fill="hold" grpId="1" nodeType="withEffect">
                                  <p:stCondLst>
                                    <p:cond delay="0"/>
                                  </p:stCondLst>
                                  <p:childTnLst>
                                    <p:animMotion origin="layout" path="M -0.10052 4.73988E-6 C -0.09218 -0.0037 -0.08993 -0.0044 -0.0809 -0.00555 C -0.07031 -0.01018 -0.05468 -0.00532 -0.0434 -0.00417 C -0.01718 0.00277 0.02101 -0.00232 0.04306 -0.00278 C 0.0816 -0.01318 0.14098 -0.00255 0.18368 -0.00139 C 0.23247 0.00138 0.21146 -0.00694 0.20938 0.09572 C 0.20938 0.09988 0.20868 0.10404 0.20851 0.1082 C 0.21094 0.14335 0.2158 0.18127 0.20747 0.21502 C 0.20539 0.24254 0.21007 0.23167 0.17726 0.23167 C 0.1132 0.23167 0.04879 0.23075 -0.01527 0.23028 C -0.02656 0.22936 -0.03854 0.22959 -0.04948 0.22474 C -0.08264 0.22635 -0.11545 0.22913 -0.14843 0.23028 C -0.1927 0.22982 -0.23767 0.23676 -0.28177 0.22751 C -0.28889 0.22589 -0.2927 0.22312 -0.30017 0.22196 C -0.30243 0.22104 -0.30555 0.22173 -0.30659 0.21919 C -0.30833 0.21479 -0.30764 0.20901 -0.30764 0.20393 C -0.30764 0.14566 -0.31093 0.16184 -0.30555 0.13872 C -0.30503 0.09757 -0.30555 0.05641 -0.30434 0.01526 C -0.30416 0.0104 -0.30416 0.00462 -0.30139 0.00138 C -0.29895 -0.00139 -0.29514 -0.00139 -0.29218 -0.00278 C -0.29097 -0.00324 -0.28889 -0.00417 -0.28889 -0.00394 C -0.26857 -0.00324 -0.24861 4.73988E-6 -0.22847 0.00138 C -0.20208 0.00092 -0.17569 4.73988E-6 -0.14948 4.73988E-6 " pathEditMode="relative" rAng="0" ptsTypes="ffffffffffffffffffffffA">
                                      <p:cBhvr>
                                        <p:cTn id="47" dur="2000" fill="hold"/>
                                        <p:tgtEl>
                                          <p:spTgt spid="10272"/>
                                        </p:tgtEl>
                                        <p:attrNameLst>
                                          <p:attrName>ppt_x</p:attrName>
                                          <p:attrName>ppt_y</p:attrName>
                                        </p:attrNameLst>
                                      </p:cBhvr>
                                      <p:rCtr x="6128" y="1146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p:bldP spid="10247" grpId="0" animBg="1"/>
      <p:bldP spid="10248" grpId="0" animBg="1"/>
      <p:bldP spid="10249" grpId="0" animBg="1"/>
      <p:bldP spid="10250" grpId="0" animBg="1"/>
      <p:bldP spid="10251" grpId="0" animBg="1"/>
      <p:bldP spid="10252" grpId="0" animBg="1"/>
      <p:bldP spid="10253" grpId="0" animBg="1"/>
      <p:bldP spid="10254" grpId="0" animBg="1"/>
      <p:bldP spid="10255" grpId="0" animBg="1"/>
      <p:bldP spid="10256" grpId="0" animBg="1"/>
      <p:bldP spid="10257" grpId="0" animBg="1"/>
      <p:bldP spid="10258" grpId="0" animBg="1"/>
      <p:bldP spid="10259" grpId="0"/>
      <p:bldP spid="10260" grpId="0"/>
      <p:bldP spid="10261" grpId="0" animBg="1"/>
      <p:bldP spid="10261" grpId="1" animBg="1"/>
      <p:bldP spid="10272" grpId="0" animBg="1"/>
      <p:bldP spid="10272"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95536" y="-132259"/>
                <a:ext cx="8748464" cy="3633267"/>
              </a:xfrm>
            </p:spPr>
            <p:txBody>
              <a:bodyPr/>
              <a:lstStyle/>
              <a:p>
                <a:r>
                  <a:rPr lang="en-CA" sz="3600" b="1" dirty="0">
                    <a:solidFill>
                      <a:srgbClr val="FFFF00"/>
                    </a:solidFill>
                  </a:rPr>
                  <a:t>Electric current (</a:t>
                </a:r>
                <a:r>
                  <a:rPr lang="en-CA" sz="3600" b="1" dirty="0">
                    <a:solidFill>
                      <a:srgbClr val="FFFF00"/>
                    </a:solidFill>
                    <a:latin typeface="Adobe Myungjo Std M" panose="02020600000000000000" pitchFamily="18" charset="-128"/>
                    <a:ea typeface="Adobe Myungjo Std M" panose="02020600000000000000" pitchFamily="18" charset="-128"/>
                  </a:rPr>
                  <a:t>I</a:t>
                </a:r>
                <a:r>
                  <a:rPr lang="en-CA" sz="3600" b="1" dirty="0">
                    <a:solidFill>
                      <a:srgbClr val="FFFF00"/>
                    </a:solidFill>
                  </a:rPr>
                  <a:t>) </a:t>
                </a:r>
                <a:r>
                  <a:rPr lang="en-CA" b="1" dirty="0"/>
                  <a:t>– flow of charge</a:t>
                </a:r>
              </a:p>
              <a:p>
                <a:r>
                  <a:rPr lang="en-CA" dirty="0"/>
                  <a:t>Amount of charge passing through a set point every second</a:t>
                </a:r>
              </a:p>
              <a:p>
                <a:r>
                  <a:rPr lang="en-CA" dirty="0"/>
                  <a:t>Higher the current, the faster the electrons move</a:t>
                </a:r>
              </a:p>
              <a:p>
                <a:r>
                  <a:rPr lang="en-CA" b="1" dirty="0"/>
                  <a:t>Unit  of measure = </a:t>
                </a:r>
                <a:r>
                  <a:rPr lang="en-CA" dirty="0"/>
                  <a:t>amperes (A) or milliamps (mA); </a:t>
                </a:r>
              </a:p>
              <a:p>
                <a:r>
                  <a:rPr lang="en-CA" dirty="0"/>
                  <a:t>1.0 A = 1000 mA</a:t>
                </a:r>
              </a:p>
              <a:p>
                <a:r>
                  <a:rPr lang="en-CA" dirty="0"/>
                  <a:t>1 A = 1coulomb/1 second        (1 Coulomb  is </a:t>
                </a:r>
                <a14:m>
                  <m:oMath xmlns:m="http://schemas.openxmlformats.org/officeDocument/2006/math">
                    <m:r>
                      <a:rPr lang="en-CA" i="1" dirty="0" smtClean="0">
                        <a:latin typeface="Cambria Math" panose="02040503050406030204" pitchFamily="18" charset="0"/>
                      </a:rPr>
                      <m:t>6.24</m:t>
                    </m:r>
                    <m:r>
                      <a:rPr lang="en-CA" i="1" dirty="0" smtClean="0">
                        <a:latin typeface="Cambria Math" panose="02040503050406030204" pitchFamily="18" charset="0"/>
                        <a:ea typeface="Cambria Math" panose="02040503050406030204" pitchFamily="18" charset="0"/>
                      </a:rPr>
                      <m:t>×</m:t>
                    </m:r>
                    <m:sSup>
                      <m:sSupPr>
                        <m:ctrlPr>
                          <a:rPr lang="en-CA" i="1" dirty="0" smtClean="0">
                            <a:latin typeface="Cambria Math" panose="02040503050406030204" pitchFamily="18" charset="0"/>
                            <a:ea typeface="Cambria Math" panose="02040503050406030204" pitchFamily="18" charset="0"/>
                          </a:rPr>
                        </m:ctrlPr>
                      </m:sSupPr>
                      <m:e>
                        <m:r>
                          <a:rPr lang="en-CA" b="0" i="1" dirty="0" smtClean="0">
                            <a:latin typeface="Cambria Math" panose="02040503050406030204" pitchFamily="18" charset="0"/>
                            <a:ea typeface="Cambria Math" panose="02040503050406030204" pitchFamily="18" charset="0"/>
                          </a:rPr>
                          <m:t>10</m:t>
                        </m:r>
                      </m:e>
                      <m:sup>
                        <m:r>
                          <a:rPr lang="en-CA" b="0" i="1" dirty="0" smtClean="0">
                            <a:latin typeface="Cambria Math" panose="02040503050406030204" pitchFamily="18" charset="0"/>
                            <a:ea typeface="Cambria Math" panose="02040503050406030204" pitchFamily="18" charset="0"/>
                          </a:rPr>
                          <m:t>18</m:t>
                        </m:r>
                      </m:sup>
                    </m:sSup>
                  </m:oMath>
                </a14:m>
                <a:r>
                  <a:rPr lang="en-CA" dirty="0"/>
                  <a:t>  electrons)</a:t>
                </a:r>
              </a:p>
              <a:p>
                <a:r>
                  <a:rPr lang="en-CA" b="1" dirty="0"/>
                  <a:t>Measured </a:t>
                </a:r>
                <a:r>
                  <a:rPr lang="en-CA" dirty="0"/>
                  <a:t>with a device called an </a:t>
                </a:r>
                <a:r>
                  <a:rPr lang="en-CA" b="1" u="sng" dirty="0"/>
                  <a:t>Ammeter</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95536" y="-132259"/>
                <a:ext cx="8748464" cy="3633267"/>
              </a:xfrm>
              <a:blipFill>
                <a:blip r:embed="rId3"/>
                <a:stretch>
                  <a:fillRect l="-1394"/>
                </a:stretch>
              </a:blipFill>
            </p:spPr>
            <p:txBody>
              <a:bodyPr/>
              <a:lstStyle/>
              <a:p>
                <a:r>
                  <a:rPr lang="en-CA">
                    <a:noFill/>
                  </a:rPr>
                  <a:t> </a:t>
                </a:r>
              </a:p>
            </p:txBody>
          </p:sp>
        </mc:Fallback>
      </mc:AlternateContent>
      <p:pic>
        <p:nvPicPr>
          <p:cNvPr id="8195" name="Picture 3"/>
          <p:cNvPicPr>
            <a:picLocks noChangeAspect="1" noChangeArrowheads="1"/>
          </p:cNvPicPr>
          <p:nvPr/>
        </p:nvPicPr>
        <p:blipFill>
          <a:blip r:embed="rId4" cstate="screen"/>
          <a:srcRect/>
          <a:stretch>
            <a:fillRect/>
          </a:stretch>
        </p:blipFill>
        <p:spPr bwMode="auto">
          <a:xfrm>
            <a:off x="362319" y="3501008"/>
            <a:ext cx="3438402" cy="3086106"/>
          </a:xfrm>
          <a:prstGeom prst="round2SameRect">
            <a:avLst/>
          </a:prstGeom>
          <a:noFill/>
          <a:ln w="9525">
            <a:noFill/>
            <a:miter lim="800000"/>
            <a:headEnd/>
            <a:tailEnd/>
          </a:ln>
          <a:effectLst/>
        </p:spPr>
      </p:pic>
      <p:sp>
        <p:nvSpPr>
          <p:cNvPr id="2" name="TextBox 1"/>
          <p:cNvSpPr txBox="1"/>
          <p:nvPr/>
        </p:nvSpPr>
        <p:spPr>
          <a:xfrm>
            <a:off x="3995935" y="4365104"/>
            <a:ext cx="4785745" cy="1015663"/>
          </a:xfrm>
          <a:prstGeom prst="rect">
            <a:avLst/>
          </a:prstGeom>
          <a:noFill/>
        </p:spPr>
        <p:txBody>
          <a:bodyPr wrap="square" rtlCol="0">
            <a:spAutoFit/>
          </a:bodyPr>
          <a:lstStyle/>
          <a:p>
            <a:r>
              <a:rPr lang="en-CA" sz="2000" b="1" dirty="0">
                <a:solidFill>
                  <a:schemeClr val="bg1"/>
                </a:solidFill>
                <a:highlight>
                  <a:srgbClr val="FFFF00"/>
                </a:highlight>
              </a:rPr>
              <a:t>Analogy: </a:t>
            </a:r>
            <a:r>
              <a:rPr lang="en-CA" sz="2000" i="1" dirty="0">
                <a:solidFill>
                  <a:schemeClr val="bg1"/>
                </a:solidFill>
                <a:highlight>
                  <a:srgbClr val="FFFF00"/>
                </a:highlight>
              </a:rPr>
              <a:t>How fast the water in a river flows is like current flow in an electrical cable</a:t>
            </a:r>
          </a:p>
        </p:txBody>
      </p:sp>
    </p:spTree>
    <p:extLst>
      <p:ext uri="{BB962C8B-B14F-4D97-AF65-F5344CB8AC3E}">
        <p14:creationId xmlns:p14="http://schemas.microsoft.com/office/powerpoint/2010/main" val="110794414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307AC-BB19-E359-3943-ACE90793B32A}"/>
              </a:ext>
            </a:extLst>
          </p:cNvPr>
          <p:cNvSpPr>
            <a:spLocks noGrp="1"/>
          </p:cNvSpPr>
          <p:nvPr>
            <p:ph type="ctrTitle"/>
          </p:nvPr>
        </p:nvSpPr>
        <p:spPr>
          <a:xfrm>
            <a:off x="620341" y="1641604"/>
            <a:ext cx="7783016" cy="1308721"/>
          </a:xfrm>
        </p:spPr>
        <p:txBody>
          <a:bodyPr>
            <a:normAutofit fontScale="90000"/>
          </a:bodyPr>
          <a:lstStyle/>
          <a:p>
            <a:r>
              <a:rPr lang="en-CA" dirty="0">
                <a:solidFill>
                  <a:schemeClr val="bg1"/>
                </a:solidFill>
                <a:highlight>
                  <a:srgbClr val="FFFF00"/>
                </a:highlight>
              </a:rPr>
              <a:t>AC Vs DC Circuits</a:t>
            </a:r>
            <a:br>
              <a:rPr lang="en-CA" dirty="0">
                <a:solidFill>
                  <a:schemeClr val="bg1"/>
                </a:solidFill>
                <a:highlight>
                  <a:srgbClr val="FFFF00"/>
                </a:highlight>
              </a:rPr>
            </a:br>
            <a:endParaRPr lang="en-CA" dirty="0">
              <a:solidFill>
                <a:schemeClr val="bg1"/>
              </a:solidFill>
              <a:highlight>
                <a:srgbClr val="FFFF00"/>
              </a:highlight>
            </a:endParaRPr>
          </a:p>
        </p:txBody>
      </p:sp>
      <p:sp>
        <p:nvSpPr>
          <p:cNvPr id="3" name="Subtitle 2">
            <a:extLst>
              <a:ext uri="{FF2B5EF4-FFF2-40B4-BE49-F238E27FC236}">
                <a16:creationId xmlns:a16="http://schemas.microsoft.com/office/drawing/2014/main" id="{70069D75-18E6-0865-C345-55BDD3A8FF8F}"/>
              </a:ext>
            </a:extLst>
          </p:cNvPr>
          <p:cNvSpPr>
            <a:spLocks noGrp="1"/>
          </p:cNvSpPr>
          <p:nvPr>
            <p:ph type="subTitle" idx="1"/>
          </p:nvPr>
        </p:nvSpPr>
        <p:spPr>
          <a:xfrm>
            <a:off x="533400" y="3843868"/>
            <a:ext cx="8143056" cy="1913466"/>
          </a:xfrm>
        </p:spPr>
        <p:txBody>
          <a:bodyPr/>
          <a:lstStyle/>
          <a:p>
            <a:r>
              <a:rPr lang="en-CA" b="1" dirty="0"/>
              <a:t>Intro Video                           </a:t>
            </a:r>
            <a:r>
              <a:rPr lang="en-CA" b="1" dirty="0" err="1"/>
              <a:t>EngineeringMindSet</a:t>
            </a:r>
            <a:endParaRPr lang="en-CA" b="1" dirty="0"/>
          </a:p>
        </p:txBody>
      </p:sp>
      <p:sp>
        <p:nvSpPr>
          <p:cNvPr id="4" name="TextBox 3">
            <a:extLst>
              <a:ext uri="{FF2B5EF4-FFF2-40B4-BE49-F238E27FC236}">
                <a16:creationId xmlns:a16="http://schemas.microsoft.com/office/drawing/2014/main" id="{2A96BE70-514F-EB3E-1C7C-A5BE65963D66}"/>
              </a:ext>
            </a:extLst>
          </p:cNvPr>
          <p:cNvSpPr txBox="1"/>
          <p:nvPr/>
        </p:nvSpPr>
        <p:spPr>
          <a:xfrm>
            <a:off x="1259632" y="746723"/>
            <a:ext cx="7056784" cy="707886"/>
          </a:xfrm>
          <a:prstGeom prst="rect">
            <a:avLst/>
          </a:prstGeom>
          <a:noFill/>
        </p:spPr>
        <p:txBody>
          <a:bodyPr wrap="square" rtlCol="0">
            <a:spAutoFit/>
          </a:bodyPr>
          <a:lstStyle/>
          <a:p>
            <a:r>
              <a:rPr lang="en-CA" sz="2000" b="1" dirty="0">
                <a:solidFill>
                  <a:schemeClr val="bg1"/>
                </a:solidFill>
                <a:highlight>
                  <a:srgbClr val="FFFF00"/>
                </a:highlight>
              </a:rPr>
              <a:t>Electric Circuit: </a:t>
            </a:r>
            <a:r>
              <a:rPr lang="en-CA" sz="2000" dirty="0">
                <a:solidFill>
                  <a:schemeClr val="bg1"/>
                </a:solidFill>
              </a:rPr>
              <a:t>A complete pathway that allows electrons to flow from the source and back again.</a:t>
            </a:r>
          </a:p>
        </p:txBody>
      </p:sp>
      <p:pic>
        <p:nvPicPr>
          <p:cNvPr id="5" name="Online Media 4" title="AC vs DC Power?">
            <a:hlinkClick r:id="" action="ppaction://media"/>
            <a:extLst>
              <a:ext uri="{FF2B5EF4-FFF2-40B4-BE49-F238E27FC236}">
                <a16:creationId xmlns:a16="http://schemas.microsoft.com/office/drawing/2014/main" id="{73AA10D2-3871-B56D-98A7-3B7E8002FB4E}"/>
              </a:ext>
            </a:extLst>
          </p:cNvPr>
          <p:cNvPicPr>
            <a:picLocks noRot="1" noChangeAspect="1"/>
          </p:cNvPicPr>
          <p:nvPr>
            <a:videoFile r:link="rId1"/>
          </p:nvPr>
        </p:nvPicPr>
        <p:blipFill>
          <a:blip r:embed="rId4"/>
          <a:stretch>
            <a:fillRect/>
          </a:stretch>
        </p:blipFill>
        <p:spPr>
          <a:xfrm>
            <a:off x="611560" y="4322234"/>
            <a:ext cx="2540000" cy="1435100"/>
          </a:xfrm>
          <a:prstGeom prst="rect">
            <a:avLst/>
          </a:prstGeom>
        </p:spPr>
      </p:pic>
      <p:pic>
        <p:nvPicPr>
          <p:cNvPr id="6" name="Online Media 5" title="AC and DC Electricity basics">
            <a:hlinkClick r:id="" action="ppaction://media"/>
            <a:extLst>
              <a:ext uri="{FF2B5EF4-FFF2-40B4-BE49-F238E27FC236}">
                <a16:creationId xmlns:a16="http://schemas.microsoft.com/office/drawing/2014/main" id="{33BFF59C-1CC6-B498-BA2F-7F6E831E1B09}"/>
              </a:ext>
            </a:extLst>
          </p:cNvPr>
          <p:cNvPicPr>
            <a:picLocks noRot="1" noChangeAspect="1"/>
          </p:cNvPicPr>
          <p:nvPr>
            <a:videoFile r:link="rId2"/>
          </p:nvPr>
        </p:nvPicPr>
        <p:blipFill>
          <a:blip r:embed="rId5"/>
          <a:stretch>
            <a:fillRect/>
          </a:stretch>
        </p:blipFill>
        <p:spPr>
          <a:xfrm>
            <a:off x="3851920" y="4322234"/>
            <a:ext cx="2540000" cy="1435100"/>
          </a:xfrm>
          <a:prstGeom prst="rect">
            <a:avLst/>
          </a:prstGeom>
        </p:spPr>
      </p:pic>
      <p:sp>
        <p:nvSpPr>
          <p:cNvPr id="7" name="TextBox 6">
            <a:extLst>
              <a:ext uri="{FF2B5EF4-FFF2-40B4-BE49-F238E27FC236}">
                <a16:creationId xmlns:a16="http://schemas.microsoft.com/office/drawing/2014/main" id="{63D7301C-79BA-DA12-7E64-CCCDA51EA6A6}"/>
              </a:ext>
            </a:extLst>
          </p:cNvPr>
          <p:cNvSpPr txBox="1"/>
          <p:nvPr/>
        </p:nvSpPr>
        <p:spPr>
          <a:xfrm>
            <a:off x="899592" y="2950325"/>
            <a:ext cx="6984776" cy="984885"/>
          </a:xfrm>
          <a:prstGeom prst="rect">
            <a:avLst/>
          </a:prstGeom>
          <a:noFill/>
        </p:spPr>
        <p:txBody>
          <a:bodyPr wrap="square" rtlCol="0">
            <a:spAutoFit/>
          </a:bodyPr>
          <a:lstStyle/>
          <a:p>
            <a:r>
              <a:rPr lang="en-CA" sz="2000" i="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Record your own notes while viewing videos on Alternating Current vs Direct Current </a:t>
            </a:r>
            <a:endParaRPr lang="en-CA" sz="20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en-CA" dirty="0"/>
          </a:p>
        </p:txBody>
      </p:sp>
    </p:spTree>
    <p:extLst>
      <p:ext uri="{BB962C8B-B14F-4D97-AF65-F5344CB8AC3E}">
        <p14:creationId xmlns:p14="http://schemas.microsoft.com/office/powerpoint/2010/main" val="231396814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mediacall" presetSubtype="0" fill="hold" nodeType="clickEffect">
                                  <p:stCondLst>
                                    <p:cond delay="0"/>
                                  </p:stCondLst>
                                  <p:childTnLst>
                                    <p:cmd type="call" cmd="playFrom(0.0)">
                                      <p:cBhvr>
                                        <p:cTn id="19" dur="1" fill="hold"/>
                                        <p:tgtEl>
                                          <p:spTgt spid="5"/>
                                        </p:tgtEl>
                                      </p:cBhvr>
                                    </p:cmd>
                                  </p:childTnLst>
                                </p:cTn>
                              </p:par>
                            </p:childTnLst>
                          </p:cTn>
                        </p:par>
                      </p:childTnLst>
                    </p:cTn>
                  </p:par>
                  <p:par>
                    <p:cTn id="20" fill="hold">
                      <p:stCondLst>
                        <p:cond delay="indefinite"/>
                      </p:stCondLst>
                      <p:childTnLst>
                        <p:par>
                          <p:cTn id="21" fill="hold">
                            <p:stCondLst>
                              <p:cond delay="0"/>
                            </p:stCondLst>
                            <p:childTnLst>
                              <p:par>
                                <p:cTn id="22" presetID="1" presetClass="mediacall" presetSubtype="0" fill="hold" nodeType="clickEffect">
                                  <p:stCondLst>
                                    <p:cond delay="0"/>
                                  </p:stCondLst>
                                  <p:childTnLst>
                                    <p:cmd type="call" cmd="playFrom(0.0)">
                                      <p:cBhvr>
                                        <p:cTn id="23"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24" fill="hold" display="0">
                  <p:stCondLst>
                    <p:cond delay="indefinite"/>
                  </p:stCondLst>
                </p:cTn>
                <p:tgtEl>
                  <p:spTgt spid="5"/>
                </p:tgtEl>
              </p:cMediaNode>
            </p:video>
            <p:seq concurrent="1" nextAc="seek">
              <p:cTn id="25" restart="whenNotActive" fill="hold" evtFilter="cancelBubble" nodeType="interactiveSeq">
                <p:stCondLst>
                  <p:cond evt="onClick" delay="0">
                    <p:tgtEl>
                      <p:spTgt spid="5"/>
                    </p:tgtEl>
                  </p:cond>
                </p:stCondLst>
                <p:endSync evt="end" delay="0">
                  <p:rtn val="all"/>
                </p:endSync>
                <p:childTnLst>
                  <p:par>
                    <p:cTn id="26" fill="hold">
                      <p:stCondLst>
                        <p:cond delay="indefinite"/>
                      </p:stCondLst>
                      <p:childTnLst>
                        <p:par>
                          <p:cTn id="27" fill="hold">
                            <p:stCondLst>
                              <p:cond delay="0"/>
                            </p:stCondLst>
                            <p:childTnLst>
                              <p:par>
                                <p:cTn id="28" presetID="2" presetClass="mediacall" presetSubtype="0" fill="hold" nodeType="clickEffect">
                                  <p:stCondLst>
                                    <p:cond delay="0"/>
                                  </p:stCondLst>
                                  <p:childTnLst>
                                    <p:cmd type="call" cmd="togglePause">
                                      <p:cBhvr>
                                        <p:cTn id="29" dur="1" fill="hold"/>
                                        <p:tgtEl>
                                          <p:spTgt spid="5"/>
                                        </p:tgtEl>
                                      </p:cBhvr>
                                    </p:cmd>
                                  </p:childTnLst>
                                </p:cTn>
                              </p:par>
                            </p:childTnLst>
                          </p:cTn>
                        </p:par>
                      </p:childTnLst>
                    </p:cTn>
                  </p:par>
                </p:childTnLst>
              </p:cTn>
              <p:nextCondLst>
                <p:cond evt="onClick" delay="0">
                  <p:tgtEl>
                    <p:spTgt spid="5"/>
                  </p:tgtEl>
                </p:cond>
              </p:nextCondLst>
            </p:seq>
            <p:video>
              <p:cMediaNode vol="80000">
                <p:cTn id="30" fill="hold" display="0">
                  <p:stCondLst>
                    <p:cond delay="indefinite"/>
                  </p:stCondLst>
                </p:cTn>
                <p:tgtEl>
                  <p:spTgt spid="6"/>
                </p:tgtEl>
              </p:cMediaNode>
            </p:video>
            <p:seq concurrent="1" nextAc="seek">
              <p:cTn id="31" restart="whenNotActive" fill="hold" evtFilter="cancelBubble" nodeType="interactiveSeq">
                <p:stCondLst>
                  <p:cond evt="onClick" delay="0">
                    <p:tgtEl>
                      <p:spTgt spid="6"/>
                    </p:tgtEl>
                  </p:cond>
                </p:stCondLst>
                <p:endSync evt="end" delay="0">
                  <p:rtn val="all"/>
                </p:endSync>
                <p:childTnLst>
                  <p:par>
                    <p:cTn id="32" fill="hold">
                      <p:stCondLst>
                        <p:cond delay="0"/>
                      </p:stCondLst>
                      <p:childTnLst>
                        <p:par>
                          <p:cTn id="33" fill="hold">
                            <p:stCondLst>
                              <p:cond delay="0"/>
                            </p:stCondLst>
                            <p:childTnLst>
                              <p:par>
                                <p:cTn id="34" presetID="2" presetClass="mediacall" presetSubtype="0" fill="hold" nodeType="clickEffect">
                                  <p:stCondLst>
                                    <p:cond delay="0"/>
                                  </p:stCondLst>
                                  <p:childTnLst>
                                    <p:cmd type="call" cmd="togglePause">
                                      <p:cBhvr>
                                        <p:cTn id="35" dur="1" fill="hold"/>
                                        <p:tgtEl>
                                          <p:spTgt spid="6"/>
                                        </p:tgtEl>
                                      </p:cBhvr>
                                    </p:cmd>
                                  </p:childTnLst>
                                </p:cTn>
                              </p:par>
                            </p:childTnLst>
                          </p:cTn>
                        </p:par>
                      </p:childTnLst>
                    </p:cTn>
                  </p:par>
                </p:childTnLst>
              </p:cTn>
              <p:nextCondLst>
                <p:cond evt="onClick" delay="0">
                  <p:tgtEl>
                    <p:spTgt spid="6"/>
                  </p:tgtEl>
                </p:cond>
              </p:nextCondLst>
            </p:seq>
          </p:childTnLst>
        </p:cTn>
      </p:par>
    </p:tnLst>
    <p:bldLst>
      <p:bldP spid="2" grpId="0"/>
      <p:bldP spid="3" grpId="0" build="p"/>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user\Desktop\Science 9 resources\images_ch_08\bc9_u3c8_p281_fig8_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628800"/>
            <a:ext cx="4278756" cy="384285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860032" y="1778332"/>
            <a:ext cx="4104456" cy="4524315"/>
          </a:xfrm>
          <a:prstGeom prst="rect">
            <a:avLst/>
          </a:prstGeom>
          <a:noFill/>
        </p:spPr>
        <p:txBody>
          <a:bodyPr wrap="square" rtlCol="0">
            <a:spAutoFit/>
          </a:bodyPr>
          <a:lstStyle/>
          <a:p>
            <a:pPr lvl="0"/>
            <a:r>
              <a:rPr lang="en-CA" b="1" dirty="0">
                <a:solidFill>
                  <a:schemeClr val="bg1"/>
                </a:solidFill>
                <a:highlight>
                  <a:srgbClr val="FFFF00"/>
                </a:highlight>
              </a:rPr>
              <a:t>Water slide Electric Circuit Analogy</a:t>
            </a:r>
          </a:p>
          <a:p>
            <a:pPr marL="285750" lvl="0" indent="-285750">
              <a:buFont typeface="Arial" pitchFamily="34" charset="0"/>
              <a:buChar char="•"/>
            </a:pPr>
            <a:r>
              <a:rPr lang="en-CA" dirty="0">
                <a:solidFill>
                  <a:schemeClr val="bg1"/>
                </a:solidFill>
              </a:rPr>
              <a:t>The person represents an </a:t>
            </a:r>
            <a:r>
              <a:rPr lang="en-CA" dirty="0">
                <a:solidFill>
                  <a:srgbClr val="FF0000"/>
                </a:solidFill>
              </a:rPr>
              <a:t>electron </a:t>
            </a:r>
            <a:r>
              <a:rPr lang="en-CA" dirty="0">
                <a:solidFill>
                  <a:schemeClr val="bg1"/>
                </a:solidFill>
              </a:rPr>
              <a:t>in a circuit</a:t>
            </a:r>
          </a:p>
          <a:p>
            <a:pPr marL="285750" lvl="0" indent="-285750">
              <a:buFont typeface="Arial" pitchFamily="34" charset="0"/>
              <a:buChar char="•"/>
            </a:pPr>
            <a:r>
              <a:rPr lang="en-CA" dirty="0">
                <a:solidFill>
                  <a:schemeClr val="bg1"/>
                </a:solidFill>
              </a:rPr>
              <a:t>Stairs are the battery – the source of potential energy </a:t>
            </a:r>
            <a:r>
              <a:rPr lang="en-CA" dirty="0"/>
              <a:t>(</a:t>
            </a:r>
            <a:r>
              <a:rPr lang="en-CA" dirty="0">
                <a:solidFill>
                  <a:srgbClr val="FF0000"/>
                </a:solidFill>
              </a:rPr>
              <a:t>number </a:t>
            </a:r>
            <a:r>
              <a:rPr lang="en-CA" dirty="0">
                <a:solidFill>
                  <a:schemeClr val="bg1"/>
                </a:solidFill>
              </a:rPr>
              <a:t>of stairs is the voltage)</a:t>
            </a:r>
          </a:p>
          <a:p>
            <a:pPr marL="285750" lvl="0" indent="-285750">
              <a:buFont typeface="Arial" pitchFamily="34" charset="0"/>
              <a:buChar char="•"/>
            </a:pPr>
            <a:r>
              <a:rPr lang="en-CA" dirty="0">
                <a:solidFill>
                  <a:schemeClr val="bg1"/>
                </a:solidFill>
              </a:rPr>
              <a:t>Potential energy lost only when person slides down – like when electrical energy </a:t>
            </a:r>
            <a:r>
              <a:rPr lang="en-CA" dirty="0">
                <a:solidFill>
                  <a:srgbClr val="FF0000"/>
                </a:solidFill>
              </a:rPr>
              <a:t>transformed </a:t>
            </a:r>
            <a:r>
              <a:rPr lang="en-CA" dirty="0">
                <a:solidFill>
                  <a:schemeClr val="bg1"/>
                </a:solidFill>
              </a:rPr>
              <a:t>to other forms of energy by a </a:t>
            </a:r>
            <a:r>
              <a:rPr lang="en-CA" dirty="0">
                <a:solidFill>
                  <a:srgbClr val="FF0000"/>
                </a:solidFill>
              </a:rPr>
              <a:t>load</a:t>
            </a:r>
            <a:r>
              <a:rPr lang="en-CA" dirty="0"/>
              <a:t> </a:t>
            </a:r>
            <a:r>
              <a:rPr lang="en-CA" dirty="0">
                <a:solidFill>
                  <a:schemeClr val="bg1"/>
                </a:solidFill>
              </a:rPr>
              <a:t>i.e. light bulb uses electricity to produce light  and heat </a:t>
            </a:r>
          </a:p>
          <a:p>
            <a:pPr marL="285750" lvl="0" indent="-285750">
              <a:buFont typeface="Arial" pitchFamily="34" charset="0"/>
              <a:buChar char="•"/>
            </a:pPr>
            <a:r>
              <a:rPr lang="en-CA" dirty="0">
                <a:solidFill>
                  <a:schemeClr val="bg1"/>
                </a:solidFill>
              </a:rPr>
              <a:t>At bottom electron/person has </a:t>
            </a:r>
            <a:r>
              <a:rPr lang="en-CA" dirty="0">
                <a:solidFill>
                  <a:srgbClr val="FF0000"/>
                </a:solidFill>
              </a:rPr>
              <a:t>zero </a:t>
            </a:r>
            <a:r>
              <a:rPr lang="en-CA" dirty="0">
                <a:solidFill>
                  <a:schemeClr val="bg1"/>
                </a:solidFill>
              </a:rPr>
              <a:t>potential energy remaining</a:t>
            </a:r>
          </a:p>
          <a:p>
            <a:pPr marL="285750" lvl="0" indent="-285750">
              <a:buFont typeface="Arial" pitchFamily="34" charset="0"/>
              <a:buChar char="•"/>
            </a:pPr>
            <a:endParaRPr lang="en-CA" dirty="0"/>
          </a:p>
          <a:p>
            <a:endParaRPr lang="en-CA" dirty="0"/>
          </a:p>
        </p:txBody>
      </p:sp>
    </p:spTree>
    <p:extLst>
      <p:ext uri="{BB962C8B-B14F-4D97-AF65-F5344CB8AC3E}">
        <p14:creationId xmlns:p14="http://schemas.microsoft.com/office/powerpoint/2010/main" val="344051517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734" y="1124744"/>
            <a:ext cx="6192688" cy="6463308"/>
          </a:xfrm>
          <a:prstGeom prst="rect">
            <a:avLst/>
          </a:prstGeom>
          <a:noFill/>
        </p:spPr>
        <p:txBody>
          <a:bodyPr wrap="square" rtlCol="0">
            <a:spAutoFit/>
          </a:bodyPr>
          <a:lstStyle/>
          <a:p>
            <a:pPr marL="285750" indent="-285750">
              <a:buFont typeface="Wingdings" pitchFamily="2" charset="2"/>
              <a:buChar char="Ø"/>
            </a:pPr>
            <a:r>
              <a:rPr lang="en-CA" dirty="0">
                <a:solidFill>
                  <a:schemeClr val="bg1"/>
                </a:solidFill>
              </a:rPr>
              <a:t>A </a:t>
            </a:r>
            <a:r>
              <a:rPr lang="en-CA" b="1" dirty="0">
                <a:solidFill>
                  <a:schemeClr val="bg1"/>
                </a:solidFill>
              </a:rPr>
              <a:t>source </a:t>
            </a:r>
            <a:r>
              <a:rPr lang="en-CA" dirty="0">
                <a:solidFill>
                  <a:schemeClr val="bg1"/>
                </a:solidFill>
              </a:rPr>
              <a:t>such as a battery or solar panel that provides the electrical energy  to push electrons  through a circuit.  The amount of push determines a cells voltage.</a:t>
            </a:r>
          </a:p>
          <a:p>
            <a:pPr marL="285750" indent="-285750">
              <a:buFont typeface="Wingdings" pitchFamily="2" charset="2"/>
              <a:buChar char="Ø"/>
            </a:pPr>
            <a:r>
              <a:rPr lang="en-CA" b="1" dirty="0">
                <a:solidFill>
                  <a:schemeClr val="bg1"/>
                </a:solidFill>
              </a:rPr>
              <a:t>Conductor: </a:t>
            </a:r>
            <a:r>
              <a:rPr lang="en-CA" dirty="0">
                <a:solidFill>
                  <a:schemeClr val="bg1"/>
                </a:solidFill>
              </a:rPr>
              <a:t>Wires provide a pathway for the electrons to flow</a:t>
            </a:r>
          </a:p>
          <a:p>
            <a:pPr marL="285750" indent="-285750">
              <a:buFont typeface="Wingdings" pitchFamily="2" charset="2"/>
              <a:buChar char="Ø"/>
            </a:pPr>
            <a:r>
              <a:rPr lang="en-CA" b="1" dirty="0">
                <a:solidFill>
                  <a:schemeClr val="bg1"/>
                </a:solidFill>
              </a:rPr>
              <a:t>Load: </a:t>
            </a:r>
            <a:r>
              <a:rPr lang="en-CA" dirty="0">
                <a:solidFill>
                  <a:schemeClr val="bg1"/>
                </a:solidFill>
              </a:rPr>
              <a:t>a device that transforms electrical energy into other forms of energy i.e. motor, light bulb, heater, buzzer</a:t>
            </a:r>
          </a:p>
          <a:p>
            <a:pPr marL="285750" indent="-285750">
              <a:buFont typeface="Wingdings" pitchFamily="2" charset="2"/>
              <a:buChar char="Ø"/>
            </a:pPr>
            <a:r>
              <a:rPr lang="en-CA" b="1" dirty="0">
                <a:solidFill>
                  <a:schemeClr val="bg1"/>
                </a:solidFill>
              </a:rPr>
              <a:t>Switch: </a:t>
            </a:r>
            <a:r>
              <a:rPr lang="en-CA" dirty="0">
                <a:solidFill>
                  <a:schemeClr val="bg1"/>
                </a:solidFill>
              </a:rPr>
              <a:t>a device that can  stop the flow of electrons by closing or opening a circuit</a:t>
            </a:r>
          </a:p>
          <a:p>
            <a:pPr marL="285750" indent="-285750">
              <a:buFont typeface="Wingdings" pitchFamily="2" charset="2"/>
              <a:buChar char="Ø"/>
            </a:pPr>
            <a:endParaRPr lang="en-CA" dirty="0"/>
          </a:p>
          <a:p>
            <a:pPr marL="285750" indent="-285750">
              <a:buFont typeface="Wingdings" pitchFamily="2" charset="2"/>
              <a:buChar char="Ø"/>
            </a:pPr>
            <a:endParaRPr lang="en-CA" dirty="0"/>
          </a:p>
          <a:p>
            <a:pPr marL="285750" indent="-285750">
              <a:buFont typeface="Wingdings" pitchFamily="2" charset="2"/>
              <a:buChar char="Ø"/>
            </a:pPr>
            <a:endParaRPr lang="en-CA" dirty="0"/>
          </a:p>
          <a:p>
            <a:pPr marL="285750" indent="-285750">
              <a:buFont typeface="Wingdings" pitchFamily="2" charset="2"/>
              <a:buChar char="Ø"/>
            </a:pPr>
            <a:endParaRPr lang="en-CA" dirty="0"/>
          </a:p>
          <a:p>
            <a:pPr marL="285750" indent="-285750">
              <a:buFont typeface="Wingdings" pitchFamily="2" charset="2"/>
              <a:buChar char="Ø"/>
            </a:pPr>
            <a:endParaRPr lang="en-CA" dirty="0"/>
          </a:p>
          <a:p>
            <a:pPr marL="285750" indent="-285750">
              <a:buFont typeface="Wingdings" pitchFamily="2" charset="2"/>
              <a:buChar char="Ø"/>
            </a:pPr>
            <a:endParaRPr lang="en-CA" dirty="0"/>
          </a:p>
          <a:p>
            <a:pPr marL="285750" indent="-285750">
              <a:buFont typeface="Wingdings" pitchFamily="2" charset="2"/>
              <a:buChar char="Ø"/>
            </a:pPr>
            <a:endParaRPr lang="en-CA" dirty="0"/>
          </a:p>
          <a:p>
            <a:endParaRPr lang="en-CA" dirty="0"/>
          </a:p>
          <a:p>
            <a:pPr marL="285750" indent="-285750">
              <a:buFont typeface="Wingdings" pitchFamily="2" charset="2"/>
              <a:buChar char="Ø"/>
            </a:pPr>
            <a:endParaRPr lang="en-CA" dirty="0"/>
          </a:p>
          <a:p>
            <a:pPr marL="285750" indent="-285750">
              <a:buFont typeface="Wingdings" pitchFamily="2" charset="2"/>
              <a:buChar char="Ø"/>
            </a:pPr>
            <a:endParaRPr lang="en-CA" dirty="0"/>
          </a:p>
          <a:p>
            <a:endParaRPr lang="en-CA" dirty="0"/>
          </a:p>
          <a:p>
            <a:pPr marL="285750" indent="-285750">
              <a:buFont typeface="Wingdings" pitchFamily="2" charset="2"/>
              <a:buChar char="Ø"/>
            </a:pPr>
            <a:endParaRPr lang="en-CA" dirty="0"/>
          </a:p>
        </p:txBody>
      </p:sp>
      <p:pic>
        <p:nvPicPr>
          <p:cNvPr id="4" name="Picture 2" descr="C:\Users\user\Desktop\Science 9 resources\images_ch_08\bc9_u3c8_p281_fig8_8.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2843" y="3573016"/>
            <a:ext cx="2166986" cy="253176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899592" y="536484"/>
            <a:ext cx="6768602" cy="369332"/>
          </a:xfrm>
          <a:prstGeom prst="rect">
            <a:avLst/>
          </a:prstGeom>
          <a:noFill/>
        </p:spPr>
        <p:txBody>
          <a:bodyPr wrap="square" rtlCol="0">
            <a:spAutoFit/>
          </a:bodyPr>
          <a:lstStyle/>
          <a:p>
            <a:r>
              <a:rPr lang="en-CA" b="1" dirty="0">
                <a:solidFill>
                  <a:srgbClr val="FFFF00"/>
                </a:solidFill>
                <a:effectLst>
                  <a:outerShdw blurRad="38100" dist="38100" dir="2700000" algn="tl">
                    <a:srgbClr val="000000">
                      <a:alpha val="43137"/>
                    </a:srgbClr>
                  </a:outerShdw>
                </a:effectLst>
              </a:rPr>
              <a:t>CIRCUIT COMPONENTS</a:t>
            </a:r>
            <a:r>
              <a:rPr lang="en-CA" dirty="0">
                <a:solidFill>
                  <a:srgbClr val="FFFF00"/>
                </a:solidFill>
                <a:effectLst>
                  <a:outerShdw blurRad="38100" dist="38100" dir="2700000" algn="tl">
                    <a:srgbClr val="000000">
                      <a:alpha val="43137"/>
                    </a:srgbClr>
                  </a:outerShdw>
                </a:effectLst>
              </a:rPr>
              <a:t>:  Four basic parts!</a:t>
            </a:r>
          </a:p>
        </p:txBody>
      </p:sp>
      <p:pic>
        <p:nvPicPr>
          <p:cNvPr id="6" name="Picture 2" descr="C:\Users\user\Desktop\Science 9 resources\images_ch_08\bc9_u3c8_p283_fig8_1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4248" y="536484"/>
            <a:ext cx="2167128" cy="2295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065838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3"/>
          </p:nvPr>
        </p:nvSpPr>
        <p:spPr>
          <a:xfrm>
            <a:off x="1691680" y="476672"/>
            <a:ext cx="4608512" cy="576262"/>
          </a:xfrm>
        </p:spPr>
        <p:txBody>
          <a:bodyPr/>
          <a:lstStyle/>
          <a:p>
            <a:r>
              <a:rPr lang="en-CA" dirty="0">
                <a:solidFill>
                  <a:srgbClr val="FFFF00"/>
                </a:solidFill>
              </a:rPr>
              <a:t>Electron Flow in a circuit</a:t>
            </a:r>
          </a:p>
        </p:txBody>
      </p:sp>
      <p:sp>
        <p:nvSpPr>
          <p:cNvPr id="6" name="Content Placeholder 5"/>
          <p:cNvSpPr>
            <a:spLocks noGrp="1"/>
          </p:cNvSpPr>
          <p:nvPr>
            <p:ph sz="quarter" idx="4"/>
          </p:nvPr>
        </p:nvSpPr>
        <p:spPr>
          <a:xfrm>
            <a:off x="323528" y="1052934"/>
            <a:ext cx="8195632" cy="4248274"/>
          </a:xfrm>
        </p:spPr>
        <p:txBody>
          <a:bodyPr>
            <a:normAutofit fontScale="25000" lnSpcReduction="20000"/>
          </a:bodyPr>
          <a:lstStyle/>
          <a:p>
            <a:pPr marL="0" indent="0">
              <a:buNone/>
            </a:pPr>
            <a:br>
              <a:rPr lang="en-CA" sz="8000" b="1" dirty="0">
                <a:solidFill>
                  <a:schemeClr val="tx1"/>
                </a:solidFill>
              </a:rPr>
            </a:br>
            <a:r>
              <a:rPr lang="en-CA" sz="8000" b="1" dirty="0">
                <a:solidFill>
                  <a:schemeClr val="bg1"/>
                </a:solidFill>
              </a:rPr>
              <a:t>Electrons flow from –</a:t>
            </a:r>
            <a:r>
              <a:rPr lang="en-CA" sz="8000" b="1" dirty="0" err="1">
                <a:solidFill>
                  <a:schemeClr val="bg1"/>
                </a:solidFill>
              </a:rPr>
              <a:t>ve</a:t>
            </a:r>
            <a:r>
              <a:rPr lang="en-CA" sz="8000" b="1" dirty="0">
                <a:solidFill>
                  <a:schemeClr val="bg1"/>
                </a:solidFill>
              </a:rPr>
              <a:t> to +</a:t>
            </a:r>
            <a:r>
              <a:rPr lang="en-CA" sz="8000" b="1" dirty="0" err="1">
                <a:solidFill>
                  <a:schemeClr val="bg1"/>
                </a:solidFill>
              </a:rPr>
              <a:t>ve</a:t>
            </a:r>
            <a:r>
              <a:rPr lang="en-CA" sz="8000" b="1" dirty="0">
                <a:solidFill>
                  <a:schemeClr val="bg1"/>
                </a:solidFill>
              </a:rPr>
              <a:t> terminals in a </a:t>
            </a:r>
            <a:r>
              <a:rPr lang="en-CA" sz="8000" b="1" u="sng" dirty="0">
                <a:solidFill>
                  <a:schemeClr val="bg1"/>
                </a:solidFill>
              </a:rPr>
              <a:t>closed circuit</a:t>
            </a:r>
            <a:r>
              <a:rPr lang="en-CA" sz="8000" b="1" dirty="0">
                <a:solidFill>
                  <a:schemeClr val="bg1"/>
                </a:solidFill>
              </a:rPr>
              <a:t>!</a:t>
            </a:r>
          </a:p>
          <a:p>
            <a:pPr marL="0" indent="0">
              <a:buNone/>
            </a:pPr>
            <a:endParaRPr lang="en-CA" sz="7200" b="1" dirty="0"/>
          </a:p>
          <a:p>
            <a:pPr>
              <a:buFont typeface="Arial" panose="020B0604020202020204" pitchFamily="34" charset="0"/>
              <a:buChar char="•"/>
            </a:pPr>
            <a:endParaRPr lang="en-CA" sz="7200" b="1" dirty="0"/>
          </a:p>
          <a:p>
            <a:pPr>
              <a:buFont typeface="Arial" panose="020B0604020202020204" pitchFamily="34" charset="0"/>
              <a:buChar char="•"/>
            </a:pPr>
            <a:endParaRPr lang="en-CA" sz="7200" b="1" dirty="0"/>
          </a:p>
          <a:p>
            <a:pPr>
              <a:buFont typeface="Arial" panose="020B0604020202020204" pitchFamily="34" charset="0"/>
              <a:buChar char="•"/>
            </a:pPr>
            <a:endParaRPr lang="en-CA" sz="7200" b="1" dirty="0"/>
          </a:p>
          <a:p>
            <a:pPr>
              <a:buFont typeface="Arial" panose="020B0604020202020204" pitchFamily="34" charset="0"/>
              <a:buChar char="•"/>
            </a:pPr>
            <a:endParaRPr lang="en-CA" sz="7200" b="1" dirty="0"/>
          </a:p>
          <a:p>
            <a:pPr>
              <a:buFont typeface="Arial" panose="020B0604020202020204" pitchFamily="34" charset="0"/>
              <a:buChar char="•"/>
            </a:pPr>
            <a:endParaRPr lang="en-CA" sz="7200" b="1" dirty="0"/>
          </a:p>
          <a:p>
            <a:pPr>
              <a:buFont typeface="Arial" panose="020B0604020202020204" pitchFamily="34" charset="0"/>
              <a:buChar char="•"/>
            </a:pPr>
            <a:endParaRPr lang="en-CA" sz="7200" b="1" dirty="0"/>
          </a:p>
          <a:p>
            <a:pPr>
              <a:buFont typeface="Arial" panose="020B0604020202020204" pitchFamily="34" charset="0"/>
              <a:buChar char="•"/>
            </a:pPr>
            <a:endParaRPr lang="en-CA" sz="7200" b="1" dirty="0"/>
          </a:p>
          <a:p>
            <a:pPr>
              <a:buFont typeface="Arial" panose="020B0604020202020204" pitchFamily="34" charset="0"/>
              <a:buChar char="•"/>
            </a:pPr>
            <a:endParaRPr lang="en-CA" sz="7200" b="1" dirty="0"/>
          </a:p>
          <a:p>
            <a:pPr>
              <a:buFont typeface="Arial" panose="020B0604020202020204" pitchFamily="34" charset="0"/>
              <a:buChar char="•"/>
            </a:pPr>
            <a:endParaRPr lang="en-CA" sz="7200" b="1" dirty="0"/>
          </a:p>
          <a:p>
            <a:pPr marL="285750" lvl="1"/>
            <a:r>
              <a:rPr lang="en-CA" sz="9600" b="1" dirty="0">
                <a:solidFill>
                  <a:schemeClr val="bg1"/>
                </a:solidFill>
              </a:rPr>
              <a:t>There are two main types of circuits: Series and parallel circuits</a:t>
            </a:r>
          </a:p>
          <a:p>
            <a:endParaRPr lang="en-CA" sz="8000" b="1" dirty="0"/>
          </a:p>
          <a:p>
            <a:endParaRPr lang="en-CA" sz="1800" b="1" dirty="0"/>
          </a:p>
          <a:p>
            <a:endParaRPr lang="en-CA" sz="1800" b="1" dirty="0"/>
          </a:p>
          <a:p>
            <a:endParaRPr lang="en-CA" sz="1800" b="1" dirty="0"/>
          </a:p>
          <a:p>
            <a:endParaRPr lang="en-CA" sz="1800" b="1" dirty="0"/>
          </a:p>
          <a:p>
            <a:pPr marL="0" indent="0">
              <a:buNone/>
            </a:pPr>
            <a:endParaRPr lang="en-CA" sz="1800" b="1" dirty="0"/>
          </a:p>
          <a:p>
            <a:pPr marL="0" indent="0">
              <a:buNone/>
            </a:pPr>
            <a:endParaRPr lang="en-CA" sz="1800" b="1" dirty="0"/>
          </a:p>
          <a:p>
            <a:pPr marL="0" indent="0">
              <a:buNone/>
            </a:pPr>
            <a:endParaRPr lang="en-CA" sz="1800" b="1" dirty="0"/>
          </a:p>
          <a:p>
            <a:pPr marL="0" indent="0">
              <a:buNone/>
            </a:pPr>
            <a:endParaRPr lang="en-CA" sz="1800" b="1" dirty="0"/>
          </a:p>
          <a:p>
            <a:pPr marL="0" indent="0">
              <a:buNone/>
            </a:pPr>
            <a:endParaRPr lang="en-CA" sz="1800" b="1" dirty="0"/>
          </a:p>
          <a:p>
            <a:endParaRPr lang="en-CA" sz="1800" b="1" dirty="0"/>
          </a:p>
          <a:p>
            <a:endParaRPr lang="en-CA" sz="1800" b="1" dirty="0"/>
          </a:p>
          <a:p>
            <a:endParaRPr lang="en-CA" sz="1800" b="1" dirty="0"/>
          </a:p>
          <a:p>
            <a:r>
              <a:rPr lang="en-CA" sz="1800" b="1" dirty="0"/>
              <a:t>e</a:t>
            </a:r>
          </a:p>
        </p:txBody>
      </p:sp>
      <p:pic>
        <p:nvPicPr>
          <p:cNvPr id="9225" name="Picture 9"/>
          <p:cNvPicPr>
            <a:picLocks noChangeAspect="1" noChangeArrowheads="1"/>
          </p:cNvPicPr>
          <p:nvPr/>
        </p:nvPicPr>
        <p:blipFill>
          <a:blip r:embed="rId3" cstate="screen"/>
          <a:srcRect/>
          <a:stretch>
            <a:fillRect/>
          </a:stretch>
        </p:blipFill>
        <p:spPr bwMode="auto">
          <a:xfrm>
            <a:off x="899592" y="1844972"/>
            <a:ext cx="6811168" cy="3202613"/>
          </a:xfrm>
          <a:prstGeom prst="rect">
            <a:avLst/>
          </a:prstGeom>
          <a:noFill/>
          <a:ln w="9525">
            <a:noFill/>
            <a:miter lim="800000"/>
            <a:headEnd/>
            <a:tailEnd/>
          </a:ln>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48722748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9225"/>
                                        </p:tgtEl>
                                        <p:attrNameLst>
                                          <p:attrName>style.visibility</p:attrName>
                                        </p:attrNameLst>
                                      </p:cBhvr>
                                      <p:to>
                                        <p:strVal val="visible"/>
                                      </p:to>
                                    </p:set>
                                    <p:animEffect transition="in" filter="fade">
                                      <p:cBhvr>
                                        <p:cTn id="11" dur="1000"/>
                                        <p:tgtEl>
                                          <p:spTgt spid="9225"/>
                                        </p:tgtEl>
                                      </p:cBhvr>
                                    </p:animEffect>
                                    <p:anim calcmode="lin" valueType="num">
                                      <p:cBhvr>
                                        <p:cTn id="12" dur="1000" fill="hold"/>
                                        <p:tgtEl>
                                          <p:spTgt spid="9225"/>
                                        </p:tgtEl>
                                        <p:attrNameLst>
                                          <p:attrName>ppt_x</p:attrName>
                                        </p:attrNameLst>
                                      </p:cBhvr>
                                      <p:tavLst>
                                        <p:tav tm="0">
                                          <p:val>
                                            <p:strVal val="#ppt_x"/>
                                          </p:val>
                                        </p:tav>
                                        <p:tav tm="100000">
                                          <p:val>
                                            <p:strVal val="#ppt_x"/>
                                          </p:val>
                                        </p:tav>
                                      </p:tavLst>
                                    </p:anim>
                                    <p:anim calcmode="lin" valueType="num">
                                      <p:cBhvr>
                                        <p:cTn id="13" dur="1000" fill="hold"/>
                                        <p:tgtEl>
                                          <p:spTgt spid="9225"/>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3584</TotalTime>
  <Words>665</Words>
  <Application>Microsoft Office PowerPoint</Application>
  <PresentationFormat>On-screen Show (4:3)</PresentationFormat>
  <Paragraphs>101</Paragraphs>
  <Slides>17</Slides>
  <Notes>8</Notes>
  <HiddenSlides>0</HiddenSlides>
  <MMClips>2</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Adobe Myungjo Std M</vt:lpstr>
      <vt:lpstr>Arial</vt:lpstr>
      <vt:lpstr>Calibri</vt:lpstr>
      <vt:lpstr>Cambria Math</vt:lpstr>
      <vt:lpstr>Century Gothic</vt:lpstr>
      <vt:lpstr>Comic Sans MS</vt:lpstr>
      <vt:lpstr>Times New Roman</vt:lpstr>
      <vt:lpstr>Wingdings</vt:lpstr>
      <vt:lpstr>Wingdings 3</vt:lpstr>
      <vt:lpstr>Slice</vt:lpstr>
      <vt:lpstr>    Electricity     current, Circuits and Schematic Diagrams  </vt:lpstr>
      <vt:lpstr>Learning Goals:</vt:lpstr>
      <vt:lpstr>PowerPoint Presentation</vt:lpstr>
      <vt:lpstr>PowerPoint Presentation</vt:lpstr>
      <vt:lpstr>PowerPoint Presentation</vt:lpstr>
      <vt:lpstr>AC Vs DC Circuits </vt:lpstr>
      <vt:lpstr>PowerPoint Presentation</vt:lpstr>
      <vt:lpstr>PowerPoint Presentation</vt:lpstr>
      <vt:lpstr>PowerPoint Presentation</vt:lpstr>
      <vt:lpstr>Series: Current has only one pathway through all parts of the circuit.</vt:lpstr>
      <vt:lpstr>Phet Exploration Activity  - insulators vs conductors -circuit components -electron flow in simple circuits -intro to circuit diagrams</vt:lpstr>
      <vt:lpstr>Drawing  schematic Diagrams </vt:lpstr>
      <vt:lpstr>Circuit Diagram Examples</vt:lpstr>
      <vt:lpstr>Circuit Diagram Examples</vt:lpstr>
      <vt:lpstr>Circuit Diagram Examples</vt:lpstr>
      <vt:lpstr>Circuit Diagram Examples</vt:lpstr>
      <vt:lpstr>COMPLETE THE HANDOUTs on drawing Circuit Diagrams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 Potential energy and voltage</dc:title>
  <dc:creator>_</dc:creator>
  <cp:lastModifiedBy>Sharon Harnik</cp:lastModifiedBy>
  <cp:revision>187</cp:revision>
  <dcterms:created xsi:type="dcterms:W3CDTF">2009-03-04T10:02:18Z</dcterms:created>
  <dcterms:modified xsi:type="dcterms:W3CDTF">2023-02-21T05:45:44Z</dcterms:modified>
</cp:coreProperties>
</file>