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07" r:id="rId2"/>
    <p:sldId id="285" r:id="rId3"/>
    <p:sldId id="301" r:id="rId4"/>
    <p:sldId id="298" r:id="rId5"/>
    <p:sldId id="294" r:id="rId6"/>
    <p:sldId id="311" r:id="rId7"/>
    <p:sldId id="304" r:id="rId8"/>
    <p:sldId id="312" r:id="rId9"/>
    <p:sldId id="30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CAFA2E-C2F2-43BE-A65C-8BDDDA07103C}" v="143" dt="2024-03-14T15:55:08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>
      <p:cViewPr varScale="1">
        <p:scale>
          <a:sx n="75" d="100"/>
          <a:sy n="75" d="100"/>
        </p:scale>
        <p:origin x="106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Harnik" userId="1ebcbbd8-47b1-46b8-8efc-bb103878f2cf" providerId="ADAL" clId="{58CAFA2E-C2F2-43BE-A65C-8BDDDA07103C}"/>
    <pc:docChg chg="custSel modSld sldOrd modNotesMaster modHandout">
      <pc:chgData name="Sharon Harnik" userId="1ebcbbd8-47b1-46b8-8efc-bb103878f2cf" providerId="ADAL" clId="{58CAFA2E-C2F2-43BE-A65C-8BDDDA07103C}" dt="2024-03-14T15:55:08.336" v="450" actId="20577"/>
      <pc:docMkLst>
        <pc:docMk/>
      </pc:docMkLst>
      <pc:sldChg chg="addSp modSp ord">
        <pc:chgData name="Sharon Harnik" userId="1ebcbbd8-47b1-46b8-8efc-bb103878f2cf" providerId="ADAL" clId="{58CAFA2E-C2F2-43BE-A65C-8BDDDA07103C}" dt="2024-03-14T15:47:41.916" v="399"/>
        <pc:sldMkLst>
          <pc:docMk/>
          <pc:sldMk cId="4179912343" sldId="304"/>
        </pc:sldMkLst>
        <pc:spChg chg="add mod">
          <ac:chgData name="Sharon Harnik" userId="1ebcbbd8-47b1-46b8-8efc-bb103878f2cf" providerId="ADAL" clId="{58CAFA2E-C2F2-43BE-A65C-8BDDDA07103C}" dt="2024-03-14T15:47:41.916" v="399"/>
          <ac:spMkLst>
            <pc:docMk/>
            <pc:sldMk cId="4179912343" sldId="304"/>
            <ac:spMk id="2" creationId="{3AD118C2-A841-1F6F-91CE-31688B6F624C}"/>
          </ac:spMkLst>
        </pc:spChg>
      </pc:sldChg>
      <pc:sldChg chg="modSp mod">
        <pc:chgData name="Sharon Harnik" userId="1ebcbbd8-47b1-46b8-8efc-bb103878f2cf" providerId="ADAL" clId="{58CAFA2E-C2F2-43BE-A65C-8BDDDA07103C}" dt="2024-03-14T15:52:31.220" v="446" actId="115"/>
        <pc:sldMkLst>
          <pc:docMk/>
          <pc:sldMk cId="3760807399" sldId="311"/>
        </pc:sldMkLst>
        <pc:spChg chg="mod">
          <ac:chgData name="Sharon Harnik" userId="1ebcbbd8-47b1-46b8-8efc-bb103878f2cf" providerId="ADAL" clId="{58CAFA2E-C2F2-43BE-A65C-8BDDDA07103C}" dt="2024-03-14T15:33:06.022" v="161" actId="20577"/>
          <ac:spMkLst>
            <pc:docMk/>
            <pc:sldMk cId="3760807399" sldId="311"/>
            <ac:spMk id="5122" creationId="{00000000-0000-0000-0000-000000000000}"/>
          </ac:spMkLst>
        </pc:spChg>
        <pc:graphicFrameChg chg="mod modGraphic">
          <ac:chgData name="Sharon Harnik" userId="1ebcbbd8-47b1-46b8-8efc-bb103878f2cf" providerId="ADAL" clId="{58CAFA2E-C2F2-43BE-A65C-8BDDDA07103C}" dt="2024-03-14T15:52:31.220" v="446" actId="115"/>
          <ac:graphicFrameMkLst>
            <pc:docMk/>
            <pc:sldMk cId="3760807399" sldId="311"/>
            <ac:graphicFrameMk id="5147" creationId="{00000000-0000-0000-0000-000000000000}"/>
          </ac:graphicFrameMkLst>
        </pc:graphicFrameChg>
      </pc:sldChg>
      <pc:sldChg chg="modSp mod">
        <pc:chgData name="Sharon Harnik" userId="1ebcbbd8-47b1-46b8-8efc-bb103878f2cf" providerId="ADAL" clId="{58CAFA2E-C2F2-43BE-A65C-8BDDDA07103C}" dt="2024-03-14T15:55:08.336" v="450" actId="20577"/>
        <pc:sldMkLst>
          <pc:docMk/>
          <pc:sldMk cId="2220353932" sldId="312"/>
        </pc:sldMkLst>
        <pc:spChg chg="mod">
          <ac:chgData name="Sharon Harnik" userId="1ebcbbd8-47b1-46b8-8efc-bb103878f2cf" providerId="ADAL" clId="{58CAFA2E-C2F2-43BE-A65C-8BDDDA07103C}" dt="2024-03-14T15:48:28.643" v="408" actId="255"/>
          <ac:spMkLst>
            <pc:docMk/>
            <pc:sldMk cId="2220353932" sldId="312"/>
            <ac:spMk id="8194" creationId="{00000000-0000-0000-0000-000000000000}"/>
          </ac:spMkLst>
        </pc:spChg>
        <pc:graphicFrameChg chg="mod modGraphic">
          <ac:chgData name="Sharon Harnik" userId="1ebcbbd8-47b1-46b8-8efc-bb103878f2cf" providerId="ADAL" clId="{58CAFA2E-C2F2-43BE-A65C-8BDDDA07103C}" dt="2024-03-14T15:55:08.336" v="450" actId="20577"/>
          <ac:graphicFrameMkLst>
            <pc:docMk/>
            <pc:sldMk cId="2220353932" sldId="312"/>
            <ac:graphicFrameMk id="8219" creationId="{00000000-0000-0000-0000-000000000000}"/>
          </ac:graphicFrameMkLst>
        </pc:graphicFrameChg>
      </pc:sldChg>
    </pc:docChg>
  </pc:docChgLst>
  <pc:docChgLst>
    <pc:chgData name="Sharon Harnik" userId="1ebcbbd8-47b1-46b8-8efc-bb103878f2cf" providerId="ADAL" clId="{073A1E64-D4AF-485D-AD93-EA4134162C45}"/>
    <pc:docChg chg="custSel delSld modSld">
      <pc:chgData name="Sharon Harnik" userId="1ebcbbd8-47b1-46b8-8efc-bb103878f2cf" providerId="ADAL" clId="{073A1E64-D4AF-485D-AD93-EA4134162C45}" dt="2022-05-03T00:25:16.560" v="115" actId="20577"/>
      <pc:docMkLst>
        <pc:docMk/>
      </pc:docMkLst>
      <pc:sldChg chg="del">
        <pc:chgData name="Sharon Harnik" userId="1ebcbbd8-47b1-46b8-8efc-bb103878f2cf" providerId="ADAL" clId="{073A1E64-D4AF-485D-AD93-EA4134162C45}" dt="2022-05-03T00:22:26.132" v="0" actId="47"/>
        <pc:sldMkLst>
          <pc:docMk/>
          <pc:sldMk cId="0" sldId="256"/>
        </pc:sldMkLst>
      </pc:sldChg>
      <pc:sldChg chg="del">
        <pc:chgData name="Sharon Harnik" userId="1ebcbbd8-47b1-46b8-8efc-bb103878f2cf" providerId="ADAL" clId="{073A1E64-D4AF-485D-AD93-EA4134162C45}" dt="2022-05-03T00:23:01.156" v="6" actId="47"/>
        <pc:sldMkLst>
          <pc:docMk/>
          <pc:sldMk cId="0" sldId="271"/>
        </pc:sldMkLst>
      </pc:sldChg>
      <pc:sldChg chg="del">
        <pc:chgData name="Sharon Harnik" userId="1ebcbbd8-47b1-46b8-8efc-bb103878f2cf" providerId="ADAL" clId="{073A1E64-D4AF-485D-AD93-EA4134162C45}" dt="2022-05-03T00:22:40.779" v="1" actId="47"/>
        <pc:sldMkLst>
          <pc:docMk/>
          <pc:sldMk cId="0" sldId="284"/>
        </pc:sldMkLst>
      </pc:sldChg>
      <pc:sldChg chg="del">
        <pc:chgData name="Sharon Harnik" userId="1ebcbbd8-47b1-46b8-8efc-bb103878f2cf" providerId="ADAL" clId="{073A1E64-D4AF-485D-AD93-EA4134162C45}" dt="2022-05-03T00:22:49.892" v="4" actId="47"/>
        <pc:sldMkLst>
          <pc:docMk/>
          <pc:sldMk cId="0" sldId="286"/>
        </pc:sldMkLst>
      </pc:sldChg>
      <pc:sldChg chg="del">
        <pc:chgData name="Sharon Harnik" userId="1ebcbbd8-47b1-46b8-8efc-bb103878f2cf" providerId="ADAL" clId="{073A1E64-D4AF-485D-AD93-EA4134162C45}" dt="2022-05-03T00:22:54.427" v="5" actId="47"/>
        <pc:sldMkLst>
          <pc:docMk/>
          <pc:sldMk cId="0" sldId="287"/>
        </pc:sldMkLst>
      </pc:sldChg>
      <pc:sldChg chg="del">
        <pc:chgData name="Sharon Harnik" userId="1ebcbbd8-47b1-46b8-8efc-bb103878f2cf" providerId="ADAL" clId="{073A1E64-D4AF-485D-AD93-EA4134162C45}" dt="2022-05-03T00:22:43.033" v="2" actId="47"/>
        <pc:sldMkLst>
          <pc:docMk/>
          <pc:sldMk cId="0" sldId="295"/>
        </pc:sldMkLst>
      </pc:sldChg>
      <pc:sldChg chg="del">
        <pc:chgData name="Sharon Harnik" userId="1ebcbbd8-47b1-46b8-8efc-bb103878f2cf" providerId="ADAL" clId="{073A1E64-D4AF-485D-AD93-EA4134162C45}" dt="2022-05-03T00:22:45.679" v="3" actId="47"/>
        <pc:sldMkLst>
          <pc:docMk/>
          <pc:sldMk cId="0" sldId="296"/>
        </pc:sldMkLst>
      </pc:sldChg>
      <pc:sldChg chg="modSp mod">
        <pc:chgData name="Sharon Harnik" userId="1ebcbbd8-47b1-46b8-8efc-bb103878f2cf" providerId="ADAL" clId="{073A1E64-D4AF-485D-AD93-EA4134162C45}" dt="2022-05-03T00:25:16.560" v="115" actId="20577"/>
        <pc:sldMkLst>
          <pc:docMk/>
          <pc:sldMk cId="0" sldId="298"/>
        </pc:sldMkLst>
        <pc:spChg chg="mod">
          <ac:chgData name="Sharon Harnik" userId="1ebcbbd8-47b1-46b8-8efc-bb103878f2cf" providerId="ADAL" clId="{073A1E64-D4AF-485D-AD93-EA4134162C45}" dt="2022-05-03T00:25:16.560" v="115" actId="20577"/>
          <ac:spMkLst>
            <pc:docMk/>
            <pc:sldMk cId="0" sldId="298"/>
            <ac:spMk id="2" creationId="{00000000-0000-0000-0000-000000000000}"/>
          </ac:spMkLst>
        </pc:spChg>
      </pc:sldChg>
      <pc:sldChg chg="del">
        <pc:chgData name="Sharon Harnik" userId="1ebcbbd8-47b1-46b8-8efc-bb103878f2cf" providerId="ADAL" clId="{073A1E64-D4AF-485D-AD93-EA4134162C45}" dt="2022-05-03T00:23:03.650" v="7" actId="47"/>
        <pc:sldMkLst>
          <pc:docMk/>
          <pc:sldMk cId="1803773628" sldId="31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D3CF2-71BB-4F3D-B36E-A91880D32E05}" type="datetimeFigureOut">
              <a:rPr lang="en-CA" smtClean="0"/>
              <a:t>2024-03-14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DF061-56AA-4868-9826-0D632AD4AC8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9972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025BD-C3B5-40D2-B3FC-E73720808AE2}" type="datetimeFigureOut">
              <a:rPr lang="en-US" smtClean="0"/>
              <a:pPr/>
              <a:t>3/14/2024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8335-7FA5-4051-9A8E-3EA5D05FCD7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9977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58335-7FA5-4051-9A8E-3EA5D05FCD7A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58335-7FA5-4051-9A8E-3EA5D05FCD7A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58335-7FA5-4051-9A8E-3EA5D05FCD7A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58335-7FA5-4051-9A8E-3EA5D05FCD7A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58335-7FA5-4051-9A8E-3EA5D05FCD7A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63F670-68F1-4B72-94CE-7010F8BBD93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3/14/2024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Ohm’s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8800" b="1" dirty="0">
                <a:latin typeface="Times New Roman" pitchFamily="18" charset="0"/>
                <a:cs typeface="Times New Roman" pitchFamily="18" charset="0"/>
              </a:rPr>
              <a:t>V = I 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86058"/>
            <a:ext cx="2590800" cy="3105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940555" y="5877272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Georg Ohm</a:t>
            </a:r>
          </a:p>
        </p:txBody>
      </p:sp>
    </p:spTree>
    <p:extLst>
      <p:ext uri="{BB962C8B-B14F-4D97-AF65-F5344CB8AC3E}">
        <p14:creationId xmlns:p14="http://schemas.microsoft.com/office/powerpoint/2010/main" val="35232219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r>
              <a:rPr lang="en-CA" dirty="0"/>
              <a:t>How is voltage related to current?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5303838"/>
          </a:xfrm>
        </p:spPr>
        <p:txBody>
          <a:bodyPr/>
          <a:lstStyle/>
          <a:p>
            <a:r>
              <a:rPr lang="en-US" dirty="0"/>
              <a:t>The amount of current that flows through a wire depends on the voltage. The greater the voltage the faster the charges flow.</a:t>
            </a:r>
          </a:p>
          <a:p>
            <a:pPr algn="ctr">
              <a:buNone/>
            </a:pPr>
            <a:r>
              <a:rPr lang="en-CA" b="1" dirty="0">
                <a:latin typeface="Times New Roman" pitchFamily="18" charset="0"/>
                <a:cs typeface="Times New Roman" pitchFamily="18" charset="0"/>
              </a:rPr>
              <a:t>V = IR</a:t>
            </a:r>
          </a:p>
          <a:p>
            <a:pPr algn="ctr">
              <a:buNone/>
            </a:pPr>
            <a:r>
              <a:rPr lang="en-CA" b="1" dirty="0">
                <a:latin typeface="Times New Roman" pitchFamily="18" charset="0"/>
                <a:cs typeface="Times New Roman" pitchFamily="18" charset="0"/>
              </a:rPr>
              <a:t>If ↑ V then ↑ I</a:t>
            </a:r>
          </a:p>
          <a:p>
            <a:pPr algn="ctr">
              <a:buNone/>
            </a:pPr>
            <a:r>
              <a:rPr lang="en-CA" b="1" dirty="0">
                <a:latin typeface="Times New Roman" pitchFamily="18" charset="0"/>
                <a:cs typeface="Times New Roman" pitchFamily="18" charset="0"/>
              </a:rPr>
              <a:t>If ↓ V then ↓ I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35696" y="4437112"/>
            <a:ext cx="5446936" cy="220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How is Current related to Resistance?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Amount of current also depends on how the wire resists the flow of the charge.</a:t>
                </a:r>
              </a:p>
              <a:p>
                <a:pPr marL="0" indent="0">
                  <a:buNone/>
                </a:pPr>
                <a:r>
                  <a:rPr lang="en-CA" b="1" dirty="0">
                    <a:latin typeface="Times New Roman" pitchFamily="18" charset="0"/>
                    <a:cs typeface="Times New Roman" pitchFamily="18" charset="0"/>
                  </a:rPr>
                  <a:t>V = IR or </a:t>
                </a:r>
                <a:r>
                  <a:rPr lang="en-US" sz="3600" b="1" dirty="0"/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4000" b="1" i="1" dirty="0">
                            <a:latin typeface="Cambria Math"/>
                          </a:rPr>
                          <m:t>𝑽</m:t>
                        </m:r>
                      </m:num>
                      <m:den>
                        <m:r>
                          <a:rPr lang="en-CA" sz="4000" b="1" i="1" dirty="0">
                            <a:latin typeface="Cambria Math"/>
                          </a:rPr>
                          <m:t>𝑹</m:t>
                        </m:r>
                      </m:den>
                    </m:f>
                  </m:oMath>
                </a14:m>
                <a:endParaRPr lang="en-CA" sz="4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CA" b="1" dirty="0">
                    <a:latin typeface="Times New Roman" pitchFamily="18" charset="0"/>
                    <a:cs typeface="Times New Roman" pitchFamily="18" charset="0"/>
                  </a:rPr>
                  <a:t>If ↓ R then ↑ I</a:t>
                </a:r>
              </a:p>
              <a:p>
                <a:pPr marL="0" indent="0">
                  <a:buNone/>
                </a:pPr>
                <a:r>
                  <a:rPr lang="en-CA" b="1" dirty="0">
                    <a:latin typeface="Times New Roman" pitchFamily="18" charset="0"/>
                    <a:cs typeface="Times New Roman" pitchFamily="18" charset="0"/>
                  </a:rPr>
                  <a:t>If ↑ R then ↓ I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54" t="-161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8024" y="2904004"/>
            <a:ext cx="3312368" cy="36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Summary    - Last slide before notes on Ohm’s </a:t>
            </a:r>
            <a:r>
              <a:rPr lang="en-CA"/>
              <a:t>Law Calculations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unit for resistance is called the Ohm (Ω)</a:t>
            </a:r>
          </a:p>
          <a:p>
            <a:r>
              <a:rPr lang="en-CA" dirty="0"/>
              <a:t>The relationships between voltage(V), current(I), and resistance(R):</a:t>
            </a:r>
          </a:p>
          <a:p>
            <a:pPr algn="ctr">
              <a:buNone/>
            </a:pPr>
            <a:r>
              <a:rPr lang="en-CA" sz="8800" b="1" dirty="0">
                <a:latin typeface="Times New Roman" pitchFamily="18" charset="0"/>
                <a:cs typeface="Times New Roman" pitchFamily="18" charset="0"/>
              </a:rPr>
              <a:t>V = I R</a:t>
            </a:r>
          </a:p>
        </p:txBody>
      </p:sp>
      <p:sp>
        <p:nvSpPr>
          <p:cNvPr id="5" name="TextBox 4"/>
          <p:cNvSpPr txBox="1"/>
          <p:nvPr/>
        </p:nvSpPr>
        <p:spPr>
          <a:xfrm rot="1800000">
            <a:off x="3213934" y="4712935"/>
            <a:ext cx="1202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in Volts (V)</a:t>
            </a:r>
          </a:p>
        </p:txBody>
      </p:sp>
      <p:sp>
        <p:nvSpPr>
          <p:cNvPr id="6" name="TextBox 5"/>
          <p:cNvSpPr txBox="1"/>
          <p:nvPr/>
        </p:nvSpPr>
        <p:spPr>
          <a:xfrm rot="1800000">
            <a:off x="5082865" y="4738277"/>
            <a:ext cx="159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in Amperes (A)</a:t>
            </a:r>
          </a:p>
        </p:txBody>
      </p:sp>
      <p:sp>
        <p:nvSpPr>
          <p:cNvPr id="7" name="TextBox 6"/>
          <p:cNvSpPr txBox="1"/>
          <p:nvPr/>
        </p:nvSpPr>
        <p:spPr>
          <a:xfrm rot="1800000">
            <a:off x="6229652" y="4689509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in Ohms (Ω)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 THIS!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endParaRPr lang="en-CA" dirty="0"/>
          </a:p>
          <a:p>
            <a:pPr marL="514350" indent="-514350"/>
            <a:r>
              <a:rPr lang="en-CA" dirty="0"/>
              <a:t>Textbook pages 293, 294 #1-3 on both!</a:t>
            </a:r>
          </a:p>
          <a:p>
            <a:pPr marL="514350" indent="-514350"/>
            <a:r>
              <a:rPr lang="en-CA" dirty="0"/>
              <a:t>Text: Pg. 301 #8 – 13 (omit 11)</a:t>
            </a:r>
          </a:p>
          <a:p>
            <a:pPr marL="514350" indent="-514350"/>
            <a:r>
              <a:rPr lang="en-CA" dirty="0"/>
              <a:t>Text: Pg. 303 #26 – 31 (omit 30)</a:t>
            </a:r>
          </a:p>
          <a:p>
            <a:pPr marL="514350" indent="-514350"/>
            <a:r>
              <a:rPr lang="en-CA" dirty="0"/>
              <a:t>Calculating Resistance Problems! For marks!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6" y="260648"/>
            <a:ext cx="8713788" cy="936104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Warm –up use Ohm’s Law </a:t>
            </a:r>
            <a:r>
              <a:rPr lang="en-US" sz="2000" b="1" dirty="0">
                <a:solidFill>
                  <a:srgbClr val="FF0000"/>
                </a:solidFill>
              </a:rPr>
              <a:t>V=IR  </a:t>
            </a:r>
            <a:r>
              <a:rPr lang="en-US" sz="2000" b="1" dirty="0">
                <a:solidFill>
                  <a:schemeClr val="tx1"/>
                </a:solidFill>
              </a:rPr>
              <a:t>to complete Table By Finding unknown in each row. Show Steps! Convert using conversion factors where needed!</a:t>
            </a:r>
          </a:p>
        </p:txBody>
      </p:sp>
      <p:graphicFrame>
        <p:nvGraphicFramePr>
          <p:cNvPr id="514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998606"/>
              </p:ext>
            </p:extLst>
          </p:nvPr>
        </p:nvGraphicFramePr>
        <p:xfrm>
          <a:off x="107504" y="1196752"/>
          <a:ext cx="8928993" cy="5544616"/>
        </p:xfrm>
        <a:graphic>
          <a:graphicData uri="http://schemas.openxmlformats.org/drawingml/2006/table">
            <a:tbl>
              <a:tblPr/>
              <a:tblGrid>
                <a:gridCol w="297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(amps)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 (volts)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(ohms)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4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I= ?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</a:t>
                      </a:r>
                      <a:r>
                        <a:rPr kumimoji="0" lang="en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 </a:t>
                      </a:r>
                      <a:r>
                        <a:rPr lang="en-CA" sz="2800" b="1" dirty="0"/>
                        <a:t>Ω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4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0.24 kV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anose="05000000000000000000" pitchFamily="2" charset="2"/>
                        </a:rPr>
                        <a:t> Volts?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R=? </a:t>
                      </a:r>
                      <a:r>
                        <a:rPr lang="en-CA" sz="2800" b="1" u="sng" dirty="0"/>
                        <a:t>Ω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4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5500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anose="05000000000000000000" pitchFamily="2" charset="2"/>
                        </a:rPr>
                        <a:t>Amps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anose="05000000000000000000" pitchFamily="2" charset="2"/>
                        </a:rPr>
                        <a:t>?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V=?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8073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Ohm’s Law Problem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vacuum cleaner is plugged into a 120 V outlet. The vacuum cleaner is rated at </a:t>
            </a:r>
            <a:br>
              <a:rPr lang="en-US" dirty="0"/>
            </a:br>
            <a:r>
              <a:rPr lang="en-US" dirty="0"/>
              <a:t>12000 mA. What is the resistance of the motor and circuitry of the vacuum?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D118C2-A841-1F6F-91CE-31688B6F624C}"/>
              </a:ext>
            </a:extLst>
          </p:cNvPr>
          <p:cNvSpPr txBox="1"/>
          <p:nvPr/>
        </p:nvSpPr>
        <p:spPr>
          <a:xfrm>
            <a:off x="4119033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99123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80" y="116632"/>
            <a:ext cx="8686800" cy="648072"/>
          </a:xfrm>
        </p:spPr>
        <p:txBody>
          <a:bodyPr>
            <a:normAutofit/>
          </a:bodyPr>
          <a:lstStyle/>
          <a:p>
            <a:r>
              <a:rPr lang="en-US" sz="2800" dirty="0"/>
              <a:t>Key – Warm-up Ohm’s Law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219" name="Group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4486037"/>
                  </p:ext>
                </p:extLst>
              </p:nvPr>
            </p:nvGraphicFramePr>
            <p:xfrm>
              <a:off x="118120" y="764704"/>
              <a:ext cx="8873481" cy="6120680"/>
            </p:xfrm>
            <a:graphic>
              <a:graphicData uri="http://schemas.openxmlformats.org/drawingml/2006/table">
                <a:tbl>
                  <a:tblPr/>
                  <a:tblGrid>
                    <a:gridCol w="315773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683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473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809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I (amps)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V (volts)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R (ohms)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218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I=V/R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=12/75 </a:t>
                          </a:r>
                          <a:b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</a:b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sz="24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kumimoji="0" lang="en-CA" sz="24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kumimoji="0" lang="en-US" sz="24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</m:t>
                              </m:r>
                              <m:r>
                                <a:rPr kumimoji="0" lang="en-CA" sz="24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75</m:t>
                              </m:r>
                            </m:oMath>
                          </a14:m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=0.16 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A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12 V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75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229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15 A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</a:rPr>
                            <a:t>Convert 0.24 kV </a:t>
                          </a:r>
                          <a:r>
                            <a:rPr kumimoji="0" lang="en-US" sz="1200" b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 Volts</a:t>
                          </a:r>
                          <a:endParaRPr kumimoji="0" lang="en-US" sz="1200" b="1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#V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CA" sz="24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0.24 </m:t>
                                  </m:r>
                                  <m:r>
                                    <a:rPr kumimoji="0" lang="en-CA" sz="2400" b="0" i="1" u="none" strike="sng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𝑘𝑉</m:t>
                                  </m:r>
                                </m:num>
                                <m:den>
                                  <m:r>
                                    <a:rPr kumimoji="0" lang="en-CA" sz="24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kumimoji="0" lang="en-US" sz="24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kumimoji="0" lang="en-US" sz="24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CA" sz="24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1000 </m:t>
                                  </m:r>
                                  <m:r>
                                    <a:rPr kumimoji="0" lang="en-CA" sz="24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kumimoji="0" lang="en-CA" sz="24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kumimoji="0" lang="en-CA" sz="2400" b="0" i="1" u="none" strike="sng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𝑘𝑉</m:t>
                                  </m:r>
                                </m:den>
                              </m:f>
                              <m:r>
                                <a:rPr kumimoji="0" lang="en-US" sz="24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CA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=240 </m:t>
                                </m:r>
                                <m:r>
                                  <a:rPr kumimoji="0" lang="en-CA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R=V/I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=240/15 </a:t>
                          </a:r>
                          <a:b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</a:b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r>
                                <a:rPr kumimoji="0" lang="en-CA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240 </m:t>
                              </m:r>
                              <m:r>
                                <a:rPr kumimoji="0" lang="en-CA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kumimoji="0" lang="en-CA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÷15 </m:t>
                              </m:r>
                              <m:r>
                                <a:rPr kumimoji="0" lang="en-CA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=16 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3865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Convert 5500 mA </a:t>
                          </a:r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sym typeface="Wingdings" panose="05000000000000000000" pitchFamily="2" charset="2"/>
                            </a:rPr>
                            <a:t> Amperes</a:t>
                          </a:r>
                          <a:b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sym typeface="Wingdings" panose="05000000000000000000" pitchFamily="2" charset="2"/>
                            </a:rPr>
                          </a:br>
                          <a:b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sym typeface="Wingdings" panose="05000000000000000000" pitchFamily="2" charset="2"/>
                            </a:rPr>
                          </a:b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sym typeface="Wingdings" panose="05000000000000000000" pitchFamily="2" charset="2"/>
                            </a:rPr>
                            <a:t>#A </a:t>
                          </a:r>
                          <a:r>
                            <a:rPr kumimoji="0" lang="en-US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sym typeface="Wingdings" panose="05000000000000000000" pitchFamily="2" charset="2"/>
                            </a:rPr>
                            <a:t>=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sym typeface="Wingdings" panose="05000000000000000000" pitchFamily="2" charset="2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CA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5500 </m:t>
                                  </m:r>
                                  <m:r>
                                    <a:rPr kumimoji="0" lang="en-CA" sz="2400" b="0" i="1" u="none" strike="sng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𝑚𝐴</m:t>
                                  </m:r>
                                </m:num>
                                <m:den>
                                  <m:r>
                                    <a:rPr kumimoji="0" lang="en-CA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kumimoji="0" lang="en-CA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kumimoji="0" lang="en-CA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CA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  <m:r>
                                    <a:rPr kumimoji="0" lang="en-CA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𝐴</m:t>
                                  </m:r>
                                </m:num>
                                <m:den>
                                  <m:r>
                                    <a:rPr kumimoji="0" lang="en-CA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1000 </m:t>
                                  </m:r>
                                  <m:r>
                                    <a:rPr kumimoji="0" lang="en-CA" sz="2400" b="0" i="1" u="none" strike="sng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𝑚𝐴</m:t>
                                  </m:r>
                                </m:den>
                              </m:f>
                            </m:oMath>
                          </a14:m>
                          <a:br>
                            <a:rPr kumimoji="0" lang="en-CA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CA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=5.5 </m:t>
                                </m:r>
                                <m:r>
                                  <a:rPr kumimoji="0" lang="en-CA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V=IR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=5.5 A x 20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  <a:b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</a:b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=110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V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20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219" name="Group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4486037"/>
                  </p:ext>
                </p:extLst>
              </p:nvPr>
            </p:nvGraphicFramePr>
            <p:xfrm>
              <a:off x="118120" y="764704"/>
              <a:ext cx="8873481" cy="6120680"/>
            </p:xfrm>
            <a:graphic>
              <a:graphicData uri="http://schemas.openxmlformats.org/drawingml/2006/table">
                <a:tbl>
                  <a:tblPr/>
                  <a:tblGrid>
                    <a:gridCol w="315773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683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473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809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I (amps)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V (volts)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R (ohms)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2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861" t="-35463" r="-182046" b="-190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12 V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75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6174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15 A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263" t="-146713" r="-80998" b="-1062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53349" t="-146713" r="-957" b="-1062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386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861" t="-236093" r="-182046" b="-1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V=IR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=5.5 A x 20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  <a:b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</a:b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=110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</a:rPr>
                            <a:t>V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20 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a:t>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2035393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6767" y="212725"/>
            <a:ext cx="3962400" cy="762000"/>
          </a:xfrm>
        </p:spPr>
        <p:txBody>
          <a:bodyPr/>
          <a:lstStyle/>
          <a:p>
            <a:r>
              <a:rPr lang="en-US" sz="3600" dirty="0"/>
              <a:t>Doing the 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0768"/>
            <a:ext cx="3962400" cy="4495800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Identify the known variables.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Identify all the unknown variables.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Adjust formula to solve for unknown.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Convert all values to standard units. </a:t>
            </a:r>
            <a:r>
              <a:rPr lang="en-CA" sz="2400" dirty="0">
                <a:solidFill>
                  <a:schemeClr val="accent2"/>
                </a:solidFill>
              </a:rPr>
              <a:t>Volts (V)–Ohms (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  <a:sym typeface="Symbol" pitchFamily="18" charset="2"/>
              </a:rPr>
              <a:t>) </a:t>
            </a:r>
            <a:r>
              <a:rPr lang="en-CA" sz="2400" dirty="0">
                <a:solidFill>
                  <a:schemeClr val="accent2"/>
                </a:solidFill>
              </a:rPr>
              <a:t>- Amperes(A)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CA" sz="2400" dirty="0">
              <a:solidFill>
                <a:schemeClr val="accent2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Substitute the numbers into the formula and solve.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90600" y="27305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Thinking Steps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731488" y="1279525"/>
            <a:ext cx="312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</a:rPr>
              <a:t>Voltage (V) = 120 V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Current (I) = 12000 mA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834882" y="2276872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Resistance (R)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7" name="Text Box 7"/>
              <p:cNvSpPr txBox="1">
                <a:spLocks noChangeArrowheads="1"/>
              </p:cNvSpPr>
              <p:nvPr/>
            </p:nvSpPr>
            <p:spPr bwMode="auto">
              <a:xfrm>
                <a:off x="4756050" y="2852936"/>
                <a:ext cx="3549750" cy="527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chemeClr val="accent2"/>
                    </a:solidFill>
                  </a:rPr>
                  <a:t>V = IR </a:t>
                </a:r>
                <a:r>
                  <a:rPr lang="en-US" dirty="0">
                    <a:solidFill>
                      <a:schemeClr val="accent2"/>
                    </a:solidFill>
                    <a:sym typeface="Wingdings" pitchFamily="2" charset="2"/>
                  </a:rPr>
                  <a:t>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  <a:sym typeface="Wingdings" pitchFamily="2" charset="2"/>
                          </a:rPr>
                          <m:t>𝐼</m:t>
                        </m:r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  <a:sym typeface="Wingdings" pitchFamily="2" charset="2"/>
                          </a:rPr>
                          <m:t> </m:t>
                        </m:r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  <a:sym typeface="Wingdings" pitchFamily="2" charset="2"/>
                          </a:rPr>
                          <m:t>𝑅</m:t>
                        </m:r>
                      </m:num>
                      <m:den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  <a:sym typeface="Wingdings" pitchFamily="2" charset="2"/>
                          </a:rPr>
                          <m:t>𝐼</m:t>
                        </m:r>
                      </m:den>
                    </m:f>
                    <m:r>
                      <a:rPr lang="en-CA" sz="2000" b="0" i="1" smtClean="0">
                        <a:solidFill>
                          <a:schemeClr val="accent2"/>
                        </a:solidFill>
                        <a:latin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  <a:sym typeface="Wingdings" pitchFamily="2" charset="2"/>
                          </a:rPr>
                          <m:t>𝑉</m:t>
                        </m:r>
                      </m:num>
                      <m:den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  <a:sym typeface="Wingdings" pitchFamily="2" charset="2"/>
                          </a:rPr>
                          <m:t>𝐼</m:t>
                        </m:r>
                      </m:den>
                    </m:f>
                    <m:r>
                      <a:rPr lang="en-CA" sz="2000" b="0" i="1" smtClean="0">
                        <a:solidFill>
                          <a:schemeClr val="accent2"/>
                        </a:solidFill>
                        <a:latin typeface="Cambria Math"/>
                        <a:sym typeface="Wingdings" pitchFamily="2" charset="2"/>
                      </a:rPr>
                      <m:t> →</m:t>
                    </m:r>
                    <m:r>
                      <a:rPr lang="en-US" sz="2000" i="1" dirty="0" smtClean="0">
                        <a:solidFill>
                          <a:schemeClr val="accent2"/>
                        </a:solidFill>
                        <a:latin typeface="Cambria Math"/>
                      </a:rPr>
                      <m:t>𝑅</m:t>
                    </m:r>
                    <m:r>
                      <a:rPr lang="en-US" sz="2000" i="1" dirty="0" smtClean="0">
                        <a:solidFill>
                          <a:schemeClr val="accent2"/>
                        </a:solidFill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US" sz="20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000" i="1" dirty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𝐼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048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050" y="2852936"/>
                <a:ext cx="3549750" cy="527773"/>
              </a:xfrm>
              <a:prstGeom prst="rect">
                <a:avLst/>
              </a:prstGeom>
              <a:blipFill rotWithShape="1">
                <a:blip r:embed="rId2"/>
                <a:stretch>
                  <a:fillRect l="-1372" b="-34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953000" y="4953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9" name="Text Box 9"/>
              <p:cNvSpPr txBox="1">
                <a:spLocks noChangeArrowheads="1"/>
              </p:cNvSpPr>
              <p:nvPr/>
            </p:nvSpPr>
            <p:spPr bwMode="auto">
              <a:xfrm>
                <a:off x="4953000" y="4983956"/>
                <a:ext cx="3124200" cy="6109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𝐼</m:t>
                          </m:r>
                        </m:den>
                      </m:f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120</m:t>
                          </m:r>
                          <m:r>
                            <a:rPr lang="en-US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12</m:t>
                          </m:r>
                          <m:r>
                            <a:rPr lang="en-CA" b="0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/>
                        </a:rPr>
                        <m:t>10 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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048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4983956"/>
                <a:ext cx="3124200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69103" y="3837158"/>
                <a:ext cx="3936584" cy="1116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dirty="0">
                  <a:solidFill>
                    <a:schemeClr val="accent2"/>
                  </a:solidFill>
                </a:endParaRPr>
              </a:p>
              <a:p>
                <a:r>
                  <a:rPr lang="en-CA" dirty="0">
                    <a:solidFill>
                      <a:schemeClr val="accent2"/>
                    </a:solidFill>
                  </a:rPr>
                  <a:t>12000 mA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1 </m:t>
                        </m:r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1000 </m:t>
                        </m:r>
                        <m:r>
                          <a:rPr lang="en-CA" sz="20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𝑚𝐴</m:t>
                        </m:r>
                      </m:den>
                    </m:f>
                  </m:oMath>
                </a14:m>
                <a:r>
                  <a:rPr lang="en-CA" sz="2000" dirty="0">
                    <a:solidFill>
                      <a:schemeClr val="accent2"/>
                    </a:solidFill>
                  </a:rPr>
                  <a:t> = 12 A</a:t>
                </a:r>
              </a:p>
              <a:p>
                <a:endParaRPr lang="en-CA" sz="2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103" y="3837158"/>
                <a:ext cx="3936584" cy="1116011"/>
              </a:xfrm>
              <a:prstGeom prst="rect">
                <a:avLst/>
              </a:prstGeom>
              <a:blipFill rotWithShape="1">
                <a:blip r:embed="rId4"/>
                <a:stretch>
                  <a:fillRect l="-13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868144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68144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8144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840814" y="2996952"/>
            <a:ext cx="11866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938777" y="3284984"/>
            <a:ext cx="11866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36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  <p:bldP spid="20485" grpId="0" build="p" autoUpdateAnimBg="0"/>
      <p:bldP spid="20486" grpId="0" build="p" autoUpdateAnimBg="0"/>
      <p:bldP spid="20487" grpId="0" autoUpdateAnimBg="0"/>
      <p:bldP spid="20489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1268</TotalTime>
  <Words>510</Words>
  <Application>Microsoft Office PowerPoint</Application>
  <PresentationFormat>On-screen Show (4:3)</PresentationFormat>
  <Paragraphs>83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Ohm’s Law</vt:lpstr>
      <vt:lpstr>How is voltage related to current?</vt:lpstr>
      <vt:lpstr>How is Current related to Resistance?</vt:lpstr>
      <vt:lpstr>Summary    - Last slide before notes on Ohm’s Law Calculations</vt:lpstr>
      <vt:lpstr>DO THIS! </vt:lpstr>
      <vt:lpstr>Warm –up use Ohm’s Law V=IR  to complete Table By Finding unknown in each row. Show Steps! Convert using conversion factors where needed!</vt:lpstr>
      <vt:lpstr>Ohm’s Law Problem</vt:lpstr>
      <vt:lpstr>Key – Warm-up Ohm’s Law</vt:lpstr>
      <vt:lpstr>Doing the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 energy and voltage</dc:title>
  <dc:creator>_</dc:creator>
  <cp:lastModifiedBy>Sharon Harnik</cp:lastModifiedBy>
  <cp:revision>145</cp:revision>
  <cp:lastPrinted>2024-03-14T15:54:00Z</cp:lastPrinted>
  <dcterms:created xsi:type="dcterms:W3CDTF">2009-03-04T10:02:18Z</dcterms:created>
  <dcterms:modified xsi:type="dcterms:W3CDTF">2024-03-14T15:55:11Z</dcterms:modified>
</cp:coreProperties>
</file>