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1.xml" ContentType="application/vnd.ms-office.activeX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6" r:id="rId2"/>
    <p:sldMasterId id="2147483690" r:id="rId3"/>
    <p:sldMasterId id="2147483693" r:id="rId4"/>
    <p:sldMasterId id="2147483719" r:id="rId5"/>
  </p:sldMasterIdLst>
  <p:notesMasterIdLst>
    <p:notesMasterId r:id="rId20"/>
  </p:notesMasterIdLst>
  <p:handoutMasterIdLst>
    <p:handoutMasterId r:id="rId21"/>
  </p:handoutMasterIdLst>
  <p:sldIdLst>
    <p:sldId id="303" r:id="rId6"/>
    <p:sldId id="315" r:id="rId7"/>
    <p:sldId id="275" r:id="rId8"/>
    <p:sldId id="281" r:id="rId9"/>
    <p:sldId id="295" r:id="rId10"/>
    <p:sldId id="294" r:id="rId11"/>
    <p:sldId id="284" r:id="rId12"/>
    <p:sldId id="302" r:id="rId13"/>
    <p:sldId id="314" r:id="rId14"/>
    <p:sldId id="316" r:id="rId15"/>
    <p:sldId id="296" r:id="rId16"/>
    <p:sldId id="299" r:id="rId17"/>
    <p:sldId id="317" r:id="rId18"/>
    <p:sldId id="301" r:id="rId19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6510" autoAdjust="0"/>
  </p:normalViewPr>
  <p:slideViewPr>
    <p:cSldViewPr>
      <p:cViewPr varScale="1">
        <p:scale>
          <a:sx n="64" d="100"/>
          <a:sy n="64" d="100"/>
        </p:scale>
        <p:origin x="11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06/relationships/vbaProject" Target="vbaProject.bin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/>
            </a:lvl1pPr>
          </a:lstStyle>
          <a:p>
            <a:fld id="{EEFD76E6-B368-4EEB-B03A-DA1321986F5C}" type="datetimeFigureOut">
              <a:rPr lang="en-CA" smtClean="0"/>
              <a:t>2021-01-21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/>
            </a:lvl1pPr>
          </a:lstStyle>
          <a:p>
            <a:fld id="{9B2F0FF4-8CFF-458C-B315-E58A4877AB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566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/>
          <a:lstStyle>
            <a:lvl1pPr algn="r">
              <a:defRPr sz="1200" smtClean="0"/>
            </a:lvl1pPr>
          </a:lstStyle>
          <a:p>
            <a:pPr>
              <a:defRPr/>
            </a:pPr>
            <a:fld id="{5B4FC807-21C4-4FDA-A5FF-21C5A33EC266}" type="datetimeFigureOut">
              <a:rPr lang="en-US"/>
              <a:pPr>
                <a:defRPr/>
              </a:pPr>
              <a:t>1/21/2021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0" tIns="46305" rIns="92610" bIns="46305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2610" tIns="46305" rIns="92610" bIns="463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2610" tIns="46305" rIns="92610" bIns="4630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AD51C29-FE60-4466-B667-4F13610568D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83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460" indent="-2894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7630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0683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3735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6787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9839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2891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5943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80F8D2-D40C-438A-98DB-FA39D6D0FCFF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32325" cy="3473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327" y="4420208"/>
            <a:ext cx="5642610" cy="419071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	Introduction.  Will automatically lead into the next slide.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AF100-889E-4F9E-ADB6-1A312E5B8023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7627F8-3B95-4288-BAF7-F6938F9BF952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A0104F-08DD-4CF3-839A-E48B69FB5002}" type="slidenum">
              <a:rPr lang="en-CA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F7B5B1-63C5-4D74-95E0-7817503F5129}" type="slidenum">
              <a:rPr lang="en-CA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460" indent="-2894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7630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0683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3735" indent="-23152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6787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9839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2891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5943" indent="-231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C7659B-A66A-4E70-BBCF-005BFB615B63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32325" cy="3473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327" y="4420208"/>
            <a:ext cx="5642610" cy="4190710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		Cytokinesis begins around anaphase and is the splitting of the cytoplasm, mitosis is mainly the replication of the DNA.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		Click the return button to return to the mitosis contents page, or the house button to return to the main menu.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AF100-889E-4F9E-ADB6-1A312E5B8023}" type="slidenum">
              <a:rPr lang="en-CA">
                <a:solidFill>
                  <a:prstClr val="black"/>
                </a:solidFill>
              </a:rPr>
              <a:pPr/>
              <a:t>11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AF100-889E-4F9E-ADB6-1A312E5B8023}" type="slidenum">
              <a:rPr lang="en-CA">
                <a:solidFill>
                  <a:prstClr val="black"/>
                </a:solidFill>
              </a:rPr>
              <a:pPr/>
              <a:t>12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C8EFD8-D12A-436E-ADCB-C3BE9B4086DE}" type="slidenum">
              <a:rPr lang="en-CA">
                <a:solidFill>
                  <a:prstClr val="black"/>
                </a:solidFill>
              </a:rPr>
              <a:pPr/>
              <a:t>14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BA00-3D63-4EBD-B625-019BAA235F6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FF68A-B975-49C6-B5B3-C4495884B7E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4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048B-00FC-46FF-B7FF-D16BFF9DC3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60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6A294-E9C3-4853-BC0E-5E348675777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99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ADF5D-1C07-46C8-8D66-C63681A50B0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24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ACAA-DBDC-4FD8-96AF-30DE53EAB57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BA00-3D63-4EBD-B625-019BAA235F6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EA227-DE7D-40A8-BABA-CD4C80B13EE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42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3CDE-1F3C-4D2C-A50D-CA3D262199C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15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5D0B-2F85-490E-B4DA-BF7BB4298E8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01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0125-F8D7-4372-8E7F-3CD1EAC3BB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61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D589C-6D44-456F-9974-62B79D6F04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38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8342-FE33-4054-8D37-0F1636A3075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3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2BBA7-5257-404B-B453-2E8FC8A1262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3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B2D6-413F-49DD-8F5F-2487C49744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7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F24AE9-F7BF-4B5B-98B3-627DD039447F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24AE9-F7BF-4B5B-98B3-627DD039447F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279BA00-3D63-4EBD-B625-019BAA235F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1FF80C-2EA0-465C-BD7B-6268026F6753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1FF80C-2EA0-465C-BD7B-6268026F6753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1FF80C-2EA0-465C-BD7B-6268026F6753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1FF80C-2EA0-465C-BD7B-6268026F6753}" type="slidenum">
              <a:rPr lang="en-US" smtClean="0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A8C7A2-C652-49B4-A671-0F8B595B8F3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8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wcwSZIfKlM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1.gif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sci0447"/>
          <p:cNvPicPr>
            <a:picLocks noChangeAspect="1" noChangeArrowheads="1"/>
          </p:cNvPicPr>
          <p:nvPr/>
        </p:nvPicPr>
        <p:blipFill>
          <a:blip r:embed="rId3">
            <a:lum bright="26000" contrast="-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71600" y="1125538"/>
            <a:ext cx="71287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" pitchFamily="82" charset="0"/>
              </a:rPr>
              <a:t>The Cell Cycle and MITOSIS</a:t>
            </a:r>
          </a:p>
          <a:p>
            <a:pPr algn="ctr">
              <a:spcBef>
                <a:spcPct val="50000"/>
              </a:spcBef>
              <a:defRPr/>
            </a:pPr>
            <a:endParaRPr lang="en-GB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oadway" pitchFamily="82" charset="0"/>
            </a:endParaRPr>
          </a:p>
        </p:txBody>
      </p:sp>
      <p:sp>
        <p:nvSpPr>
          <p:cNvPr id="2052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85200" y="6537325"/>
            <a:ext cx="504825" cy="288925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300" name="Text Box 12"/>
          <p:cNvSpPr txBox="1">
            <a:spLocks noGrp="1" noChangeArrowheads="1"/>
          </p:cNvSpPr>
          <p:nvPr>
            <p:ph type="subTitle" idx="1"/>
          </p:nvPr>
        </p:nvSpPr>
        <p:spPr>
          <a:xfrm>
            <a:off x="1331913" y="3141663"/>
            <a:ext cx="6872287" cy="1800225"/>
          </a:xfrm>
        </p:spPr>
        <p:txBody>
          <a:bodyPr/>
          <a:lstStyle>
            <a:lvl1pPr marL="266700" indent="-266700" algn="ctr"/>
            <a:lvl2pPr marL="685800" indent="-228600" algn="ctr"/>
            <a:lvl3pPr marL="1104900" indent="-190500" algn="ctr"/>
            <a:lvl4pPr marL="1543050" indent="-171450" algn="ctr"/>
            <a:lvl5pPr marL="2000250" indent="-171450" algn="ctr"/>
            <a:lvl6pPr marL="2457450" indent="-171450" algn="ctr"/>
            <a:lvl7pPr marL="2914650" indent="-171450" algn="ctr"/>
            <a:lvl8pPr marL="3371850" indent="-171450" algn="ctr"/>
            <a:lvl9pPr marL="3829050" indent="-171450" algn="ctr"/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9585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The Result of Cell Division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pPr algn="l"/>
            <a:r>
              <a:rPr lang="en-CA" i="1" u="sng" dirty="0" smtClean="0"/>
              <a:t>Two identical daughter cells </a:t>
            </a:r>
            <a:r>
              <a:rPr lang="en-CA" i="1" dirty="0" smtClean="0"/>
              <a:t>that have the same number of chromosomes as the parent cell!</a:t>
            </a:r>
          </a:p>
          <a:p>
            <a:pPr algn="l"/>
            <a:endParaRPr lang="en-CA" i="1" dirty="0"/>
          </a:p>
          <a:p>
            <a:pPr algn="l" eaLnBrk="1" hangingPunct="1">
              <a:lnSpc>
                <a:spcPct val="80000"/>
              </a:lnSpc>
            </a:pPr>
            <a:r>
              <a:rPr lang="en-GB" dirty="0">
                <a:hlinkClick r:id="rId2"/>
              </a:rPr>
              <a:t>http://www.youtube.com/watch?v=gwcwSZIfKlM</a:t>
            </a:r>
            <a:endParaRPr lang="en-GB" dirty="0"/>
          </a:p>
          <a:p>
            <a:pPr eaLnBrk="1" hangingPunct="1">
              <a:lnSpc>
                <a:spcPct val="80000"/>
              </a:lnSpc>
            </a:pPr>
            <a:r>
              <a:rPr lang="en-GB" dirty="0"/>
              <a:t> </a:t>
            </a:r>
          </a:p>
          <a:p>
            <a:pPr algn="l"/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170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tos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98" y="1679525"/>
            <a:ext cx="5641982" cy="44750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Cell Cycle Stages!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059832" y="3679274"/>
            <a:ext cx="144016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Cytokinesis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0298" y="2104902"/>
            <a:ext cx="144016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Interphase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4941168"/>
            <a:ext cx="144016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2104902"/>
            <a:ext cx="141480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1799255"/>
            <a:ext cx="139351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Mitosis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0298" y="2204864"/>
            <a:ext cx="144016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Interphase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5373216"/>
            <a:ext cx="144016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6096" y="5742548"/>
            <a:ext cx="156791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4879" y="3761920"/>
            <a:ext cx="141480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Mitosis 3D</a:t>
            </a:r>
            <a:endParaRPr lang="en-CA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7" name="ShockwaveFlash1" r:id="rId2" imgW="5759280" imgH="3743280"/>
        </mc:Choice>
        <mc:Fallback>
          <p:control name="ShockwaveFlash1" r:id="rId2" imgW="5759280" imgH="374328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692275" y="1557338"/>
                  <a:ext cx="5759450" cy="3743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730" y="188640"/>
            <a:ext cx="7772400" cy="914400"/>
          </a:xfrm>
        </p:spPr>
        <p:txBody>
          <a:bodyPr/>
          <a:lstStyle/>
          <a:p>
            <a:r>
              <a:rPr lang="en-CA" dirty="0" smtClean="0"/>
              <a:t>Completion of Notes: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14730" y="1268760"/>
            <a:ext cx="740201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CA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Complete the blanks </a:t>
            </a:r>
            <a: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handout </a:t>
            </a:r>
            <a:r>
              <a:rPr lang="en-CA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following terms: Some terms could be used more than once!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straight,  pole(s), reform, chromatin, centrioles,  sister, centromere,  disappear, contraction of spindle fibres, chromatids, separate, opposite, X-shaped,  nucleus, middle, cytokinesis, anaphase, telophase, middle, prophase, break down, chromosomes, spindle, two, nuclear</a:t>
            </a:r>
            <a:endParaRPr lang="en-C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Sketch 4 chromosomes at each stage and the important cell structures involved in that stage of MITOSIS. Illustrate what the cell looks like at each stage (in boxes).  Refer to textbook/internet</a:t>
            </a:r>
            <a: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pencil crayons!  Colour each  chromosome</a:t>
            </a:r>
            <a:b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different colour.  Like in the diagram</a:t>
            </a:r>
            <a:endParaRPr lang="en-C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phschool.com/science/biology_place/labbench/lab3/images/prophas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17232"/>
            <a:ext cx="2304256" cy="12458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5004048" y="5780081"/>
            <a:ext cx="1584176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74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1619329"/>
            <a:ext cx="657229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66700" indent="-266700" fontAlgn="ctr">
              <a:buFont typeface="Arial" pitchFamily="34" charset="0"/>
              <a:buChar char="•"/>
            </a:pPr>
            <a:endParaRPr lang="en-CA" sz="2400" b="1" spc="50" dirty="0" smtClean="0">
              <a:ln w="13500">
                <a:solidFill>
                  <a:srgbClr val="7FD13B">
                    <a:shade val="2500"/>
                    <a:alpha val="6500"/>
                  </a:srgbClr>
                </a:solidFill>
                <a:prstDash val="solid"/>
              </a:ln>
              <a:solidFill>
                <a:srgbClr val="7FD13B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266700" indent="-266700" fontAlgn="ctr">
              <a:buFont typeface="Arial" pitchFamily="34" charset="0"/>
              <a:buChar char="•"/>
            </a:pPr>
            <a:r>
              <a:rPr lang="en-CA" sz="2400" b="1" spc="50" dirty="0" smtClean="0">
                <a:ln w="13500">
                  <a:solidFill>
                    <a:srgbClr val="7FD13B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Complete </a:t>
            </a:r>
            <a:r>
              <a:rPr lang="en-CA" sz="2400" b="1" spc="50" dirty="0">
                <a:ln w="13500">
                  <a:solidFill>
                    <a:srgbClr val="7FD13B">
                      <a:shade val="2500"/>
                      <a:alpha val="6500"/>
                    </a:srgb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Mitosis Worksheet</a:t>
            </a:r>
          </a:p>
          <a:p>
            <a:pPr fontAlgn="ctr"/>
            <a:endParaRPr lang="en-CA" sz="2400" b="1" spc="50" dirty="0">
              <a:ln w="13500">
                <a:solidFill>
                  <a:srgbClr val="7FD13B">
                    <a:shade val="2500"/>
                    <a:alpha val="6500"/>
                  </a:srgb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>
              <a:defRPr/>
            </a:pPr>
            <a:r>
              <a:rPr lang="en-CA" sz="4000" b="1" cap="all" dirty="0" smtClean="0">
                <a:solidFill>
                  <a:srgbClr val="C1EEFF"/>
                </a:solidFill>
                <a:effectLst>
                  <a:reflection blurRad="12700" stA="34000" endA="740" endPos="53000" dir="5400000" sy="-100000" algn="bl" rotWithShape="0"/>
                </a:effectLst>
                <a:latin typeface="Consolas"/>
              </a:rPr>
              <a:t>Do This!</a:t>
            </a:r>
            <a:endParaRPr lang="en-CA" sz="4000" b="1" cap="all" dirty="0">
              <a:solidFill>
                <a:srgbClr val="C1EEFF"/>
              </a:solidFill>
              <a:effectLst>
                <a:reflection blurRad="12700" stA="34000" endA="740" endPos="53000" dir="5400000" sy="-100000" algn="bl" rotWithShape="0"/>
              </a:effectLs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Why?: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dirty="0" smtClean="0">
                <a:solidFill>
                  <a:srgbClr val="FFFF00"/>
                </a:solidFill>
              </a:rPr>
              <a:t>	a</a:t>
            </a:r>
            <a:r>
              <a:rPr lang="en-GB" sz="2400" dirty="0">
                <a:solidFill>
                  <a:srgbClr val="FFFF00"/>
                </a:solidFill>
              </a:rPr>
              <a:t>) Repair/replacement of </a:t>
            </a:r>
            <a:r>
              <a:rPr lang="en-GB" sz="2400" u="sng" dirty="0">
                <a:solidFill>
                  <a:srgbClr val="FFFF00"/>
                </a:solidFill>
              </a:rPr>
              <a:t>body</a:t>
            </a:r>
            <a:r>
              <a:rPr lang="en-GB" sz="2400" dirty="0">
                <a:solidFill>
                  <a:srgbClr val="FFFF00"/>
                </a:solidFill>
              </a:rPr>
              <a:t> tissue/cells</a:t>
            </a:r>
          </a:p>
          <a:p>
            <a:pPr marL="1051560" lvl="3" indent="0">
              <a:lnSpc>
                <a:spcPct val="80000"/>
              </a:lnSpc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			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 smtClean="0">
                <a:solidFill>
                  <a:srgbClr val="FFFF00"/>
                </a:solidFill>
              </a:rPr>
              <a:t>	b</a:t>
            </a:r>
            <a:r>
              <a:rPr lang="en-GB" sz="2400" dirty="0">
                <a:solidFill>
                  <a:srgbClr val="FFFF00"/>
                </a:solidFill>
              </a:rPr>
              <a:t>) Growth of organism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400" dirty="0">
              <a:solidFill>
                <a:srgbClr val="FFFF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dirty="0" smtClean="0">
                <a:solidFill>
                  <a:srgbClr val="FFFF00"/>
                </a:solidFill>
              </a:rPr>
              <a:t>	c</a:t>
            </a:r>
            <a:r>
              <a:rPr lang="en-GB" sz="2400" dirty="0">
                <a:solidFill>
                  <a:srgbClr val="FFFF00"/>
                </a:solidFill>
              </a:rPr>
              <a:t>) Reproduction by some asexual organisms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Cells Divide to Make Identical Copies: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81163" y="1714500"/>
            <a:ext cx="57816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74500" y="87004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FF00"/>
                </a:solidFill>
              </a:rPr>
              <a:t>Cells die and need replacing!</a:t>
            </a:r>
            <a:endParaRPr lang="en-CA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extBox 2"/>
          <p:cNvPicPr>
            <a:picLocks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0225" y="725488"/>
            <a:ext cx="8120063" cy="822325"/>
          </a:xfrm>
          <a:prstGeom prst="rect">
            <a:avLst/>
          </a:prstGeom>
          <a:noFill/>
        </p:spPr>
      </p:pic>
      <p:pic>
        <p:nvPicPr>
          <p:cNvPr id="4100" name="Picture 4" descr="Cell Cycle | BioNin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47813"/>
            <a:ext cx="5078338" cy="50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Cell Cycle Includes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3916829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1) Interphase</a:t>
            </a:r>
            <a:endParaRPr lang="en-CA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391737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</a:t>
            </a:r>
            <a:r>
              <a:rPr lang="en-CA" sz="2400" dirty="0" smtClean="0"/>
              <a:t>2) Mitosis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393806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3) Cytokinesis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2114" y="40466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CA" sz="4400" dirty="0" smtClean="0">
                <a:solidFill>
                  <a:srgbClr val="FF0000"/>
                </a:solidFill>
                <a:latin typeface="Calibri" pitchFamily="34" charset="0"/>
              </a:rPr>
              <a:t>Interphase </a:t>
            </a: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</a:rPr>
              <a:t>-</a:t>
            </a:r>
            <a:r>
              <a:rPr lang="en-CA" sz="32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</a:rPr>
              <a:t>longest phase of the cell cycle where cell carries out important functions necessary for survival and prepares for cell division</a:t>
            </a:r>
          </a:p>
          <a:p>
            <a:endParaRPr lang="en-CA" sz="32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lvl="2">
              <a:buFont typeface="Arial" charset="0"/>
              <a:buChar char="•"/>
            </a:pP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</a:rPr>
              <a:t>  Cell increases in </a:t>
            </a:r>
            <a:r>
              <a:rPr lang="en-CA" sz="3200" u="sng" dirty="0" smtClean="0">
                <a:solidFill>
                  <a:srgbClr val="FFFF00"/>
                </a:solidFill>
                <a:latin typeface="Calibri" pitchFamily="34" charset="0"/>
              </a:rPr>
              <a:t>size</a:t>
            </a:r>
          </a:p>
          <a:p>
            <a:pPr lvl="2">
              <a:buFont typeface="Arial" charset="0"/>
              <a:buChar char="•"/>
            </a:pP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  <a:cs typeface="Calibri" panose="020F0502020204030204" pitchFamily="34" charset="0"/>
              </a:rPr>
              <a:t>  Organelles </a:t>
            </a:r>
            <a:r>
              <a:rPr lang="en-CA" sz="3200" dirty="0">
                <a:solidFill>
                  <a:srgbClr val="FFFF00"/>
                </a:solidFill>
                <a:latin typeface="Calibri" pitchFamily="34" charset="0"/>
                <a:cs typeface="Calibri" panose="020F0502020204030204" pitchFamily="34" charset="0"/>
              </a:rPr>
              <a:t>are duplicated</a:t>
            </a:r>
            <a:endParaRPr lang="en-CA" sz="3200" u="sng" dirty="0" smtClean="0">
              <a:solidFill>
                <a:srgbClr val="FFFF00"/>
              </a:solidFill>
              <a:latin typeface="Calibri" pitchFamily="34" charset="0"/>
            </a:endParaRPr>
          </a:p>
          <a:p>
            <a:pPr lvl="2">
              <a:buFont typeface="Arial" charset="0"/>
              <a:buChar char="•"/>
            </a:pPr>
            <a:r>
              <a:rPr lang="en-CA" sz="32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CA" sz="3200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DNA is </a:t>
            </a:r>
            <a:r>
              <a:rPr lang="en-CA" sz="3200" u="sng" dirty="0" smtClean="0">
                <a:solidFill>
                  <a:srgbClr val="FFFF00"/>
                </a:solidFill>
                <a:latin typeface="Calibri" pitchFamily="34" charset="0"/>
                <a:cs typeface="Calibri" panose="020F0502020204030204" pitchFamily="34" charset="0"/>
              </a:rPr>
              <a:t>replicated</a:t>
            </a:r>
            <a:r>
              <a:rPr lang="en-CA" sz="3200" dirty="0" smtClean="0">
                <a:solidFill>
                  <a:srgbClr val="FFFF00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CA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exists as chromatin -loosely coiled strands of DNA</a:t>
            </a:r>
            <a:endParaRPr lang="en-CA" sz="2800" dirty="0" smtClean="0">
              <a:solidFill>
                <a:srgbClr val="FFFF00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2"/>
            <a:endParaRPr lang="en-CA" sz="3200" dirty="0" smtClean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3200" dirty="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4" name="Picture 3" descr="http://www.phschool.com/science/biology_place/labbench/lab3/images/interpha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85792"/>
            <a:ext cx="4464496" cy="1467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 descr="C:\Documents and Settings\Teacher\Desktop\images_ch_05\bc9_u2c5_p154_fig5_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5" y="1793904"/>
            <a:ext cx="7774325" cy="4364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1340768"/>
            <a:ext cx="4171334" cy="4302778"/>
          </a:xfrm>
        </p:spPr>
        <p:txBody>
          <a:bodyPr/>
          <a:lstStyle/>
          <a:p>
            <a:r>
              <a:rPr lang="en-CA" sz="2400" dirty="0" smtClean="0">
                <a:solidFill>
                  <a:srgbClr val="FF0000"/>
                </a:solidFill>
              </a:rPr>
              <a:t>DNA gets </a:t>
            </a:r>
            <a:r>
              <a:rPr lang="en-CA" sz="2400" dirty="0" smtClean="0">
                <a:solidFill>
                  <a:srgbClr val="FFFF00"/>
                </a:solidFill>
              </a:rPr>
              <a:t>copied!</a:t>
            </a:r>
            <a:endParaRPr lang="en-CA" sz="2400" b="1" dirty="0">
              <a:solidFill>
                <a:srgbClr val="FFFF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Replication  of DNA</a:t>
            </a:r>
            <a:endParaRPr lang="en-CA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63116" y="188640"/>
            <a:ext cx="8305800" cy="1405136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2) Mitosis: Nuclear Division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395536" y="2276872"/>
            <a:ext cx="8363272" cy="1404069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CA" b="1" dirty="0" smtClean="0">
                <a:solidFill>
                  <a:schemeClr val="bg1"/>
                </a:solidFill>
              </a:rPr>
              <a:t>Stages of Mitosis: PMAT</a:t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2800" b="1" dirty="0" smtClean="0">
                <a:solidFill>
                  <a:schemeClr val="bg1"/>
                </a:solidFill>
              </a:rPr>
              <a:t>(prophase, metaphase, anaphase, telophase)</a:t>
            </a:r>
            <a:endParaRPr lang="en-C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GB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rplGoth Bd BT" pitchFamily="34" charset="0"/>
              </a:rPr>
              <a:t>3) CYTOKINESIS –  Cell division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99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GB" sz="2400" b="1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GB" sz="2400" b="1" u="sng" dirty="0" smtClean="0"/>
              <a:t>Cytokinesis</a:t>
            </a:r>
            <a:r>
              <a:rPr lang="en-GB" sz="2400" b="1" dirty="0" smtClean="0"/>
              <a:t> </a:t>
            </a:r>
            <a:r>
              <a:rPr lang="en-GB" sz="2400" dirty="0" smtClean="0"/>
              <a:t>is the </a:t>
            </a:r>
            <a:r>
              <a:rPr lang="en-GB" sz="2400" b="1" dirty="0" smtClean="0">
                <a:solidFill>
                  <a:srgbClr val="FF0000"/>
                </a:solidFill>
              </a:rPr>
              <a:t>splitting of cytoplasm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GB" sz="2400" dirty="0" smtClean="0"/>
              <a:t>In animals the cell membrane pinches in middle dividing the cell into two.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GB" sz="2400" dirty="0" smtClean="0"/>
              <a:t>In plants a </a:t>
            </a:r>
            <a:r>
              <a:rPr lang="en-GB" sz="2400" dirty="0" smtClean="0">
                <a:solidFill>
                  <a:srgbClr val="FF0000"/>
                </a:solidFill>
              </a:rPr>
              <a:t>cell plate </a:t>
            </a:r>
            <a:r>
              <a:rPr lang="en-GB" sz="2400" dirty="0" smtClean="0"/>
              <a:t>grows across the middle of cell, resulting in the formation of  cell walls between two daughter cells.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/>
          </a:p>
        </p:txBody>
      </p:sp>
      <p:sp>
        <p:nvSpPr>
          <p:cNvPr id="2048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7263" y="6515100"/>
            <a:ext cx="503237" cy="287338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63" y="6515100"/>
            <a:ext cx="503237" cy="287338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35" name="Picture 34" descr="http://www.phschool.com/science/biology_place/labbench/lab3/images/cytokin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96752"/>
            <a:ext cx="210808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0126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1698</TotalTime>
  <Words>319</Words>
  <Application>Microsoft Office PowerPoint</Application>
  <PresentationFormat>On-screen Show (4:3)</PresentationFormat>
  <Paragraphs>61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Broadway</vt:lpstr>
      <vt:lpstr>Calibri</vt:lpstr>
      <vt:lpstr>Consolas</vt:lpstr>
      <vt:lpstr>Constantia</vt:lpstr>
      <vt:lpstr>CopprplGoth Bd BT</vt:lpstr>
      <vt:lpstr>Corbel</vt:lpstr>
      <vt:lpstr>Times New Roman</vt:lpstr>
      <vt:lpstr>Wingdings</vt:lpstr>
      <vt:lpstr>Wingdings 2</vt:lpstr>
      <vt:lpstr>Wingdings 3</vt:lpstr>
      <vt:lpstr>2_Metro</vt:lpstr>
      <vt:lpstr>5_Metro</vt:lpstr>
      <vt:lpstr>6_Metro</vt:lpstr>
      <vt:lpstr>Paper</vt:lpstr>
      <vt:lpstr>1_Default Design</vt:lpstr>
      <vt:lpstr>PowerPoint Presentation</vt:lpstr>
      <vt:lpstr>Cells Divide to Make Identical Copies:</vt:lpstr>
      <vt:lpstr>PowerPoint Presentation</vt:lpstr>
      <vt:lpstr>PowerPoint Presentation</vt:lpstr>
      <vt:lpstr>Cell Cycle Includes</vt:lpstr>
      <vt:lpstr>PowerPoint Presentation</vt:lpstr>
      <vt:lpstr>Replication  of DNA</vt:lpstr>
      <vt:lpstr>2) Mitosis: Nuclear Division</vt:lpstr>
      <vt:lpstr>3) CYTOKINESIS –  Cell division</vt:lpstr>
      <vt:lpstr>The Result of Cell Division</vt:lpstr>
      <vt:lpstr>The Cell Cycle Stages!</vt:lpstr>
      <vt:lpstr>Mitosis 3D</vt:lpstr>
      <vt:lpstr>Completion of Notes:</vt:lpstr>
      <vt:lpstr>PowerPoint Presentation</vt:lpstr>
    </vt:vector>
  </TitlesOfParts>
  <Company>Delta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DSD37</dc:creator>
  <cp:lastModifiedBy>sharon harnik</cp:lastModifiedBy>
  <cp:revision>171</cp:revision>
  <cp:lastPrinted>2011-04-29T03:26:21Z</cp:lastPrinted>
  <dcterms:created xsi:type="dcterms:W3CDTF">2008-01-11T20:52:18Z</dcterms:created>
  <dcterms:modified xsi:type="dcterms:W3CDTF">2021-01-22T02:38:28Z</dcterms:modified>
</cp:coreProperties>
</file>