
<file path=[Content_Types].xml><?xml version="1.0" encoding="utf-8"?>
<Types xmlns="http://schemas.openxmlformats.org/package/2006/content-types">
  <Default Extension="bin" ContentType="application/vnd.ms-office.vbaPro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5" r:id="rId1"/>
  </p:sldMasterIdLst>
  <p:notesMasterIdLst>
    <p:notesMasterId r:id="rId19"/>
  </p:notesMasterIdLst>
  <p:sldIdLst>
    <p:sldId id="270" r:id="rId2"/>
    <p:sldId id="304" r:id="rId3"/>
    <p:sldId id="306" r:id="rId4"/>
    <p:sldId id="305" r:id="rId5"/>
    <p:sldId id="308" r:id="rId6"/>
    <p:sldId id="290" r:id="rId7"/>
    <p:sldId id="282" r:id="rId8"/>
    <p:sldId id="310" r:id="rId9"/>
    <p:sldId id="309" r:id="rId10"/>
    <p:sldId id="288" r:id="rId11"/>
    <p:sldId id="300" r:id="rId12"/>
    <p:sldId id="291" r:id="rId13"/>
    <p:sldId id="269" r:id="rId14"/>
    <p:sldId id="311" r:id="rId15"/>
    <p:sldId id="312" r:id="rId16"/>
    <p:sldId id="313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harnik" initials="sh" lastIdx="1" clrIdx="0">
    <p:extLst>
      <p:ext uri="{19B8F6BF-5375-455C-9EA6-DF929625EA0E}">
        <p15:presenceInfo xmlns:p15="http://schemas.microsoft.com/office/powerpoint/2012/main" userId="62c8eed55d9ea6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E2C200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4664" autoAdjust="0"/>
  </p:normalViewPr>
  <p:slideViewPr>
    <p:cSldViewPr>
      <p:cViewPr varScale="1">
        <p:scale>
          <a:sx n="101" d="100"/>
          <a:sy n="101" d="100"/>
        </p:scale>
        <p:origin x="6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63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vbaProject" Target="vbaProject.bin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Harnik" userId="1ebcbbd8-47b1-46b8-8efc-bb103878f2cf" providerId="ADAL" clId="{9EE667EC-73CC-4366-B044-991D2CCC4D02}"/>
    <pc:docChg chg="modSld">
      <pc:chgData name="Sharon Harnik" userId="1ebcbbd8-47b1-46b8-8efc-bb103878f2cf" providerId="ADAL" clId="{9EE667EC-73CC-4366-B044-991D2CCC4D02}" dt="2021-09-17T16:00:59.840" v="1" actId="1076"/>
      <pc:docMkLst>
        <pc:docMk/>
      </pc:docMkLst>
      <pc:sldChg chg="modSp">
        <pc:chgData name="Sharon Harnik" userId="1ebcbbd8-47b1-46b8-8efc-bb103878f2cf" providerId="ADAL" clId="{9EE667EC-73CC-4366-B044-991D2CCC4D02}" dt="2021-09-17T16:00:59.840" v="1" actId="1076"/>
        <pc:sldMkLst>
          <pc:docMk/>
          <pc:sldMk cId="1680969179" sldId="313"/>
        </pc:sldMkLst>
        <pc:picChg chg="mod">
          <ac:chgData name="Sharon Harnik" userId="1ebcbbd8-47b1-46b8-8efc-bb103878f2cf" providerId="ADAL" clId="{9EE667EC-73CC-4366-B044-991D2CCC4D02}" dt="2021-09-17T16:00:59.840" v="1" actId="1076"/>
          <ac:picMkLst>
            <pc:docMk/>
            <pc:sldMk cId="1680969179" sldId="313"/>
            <ac:picMk id="1026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5T14:40:55.875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920C2-7666-42C0-B3E5-09B7EDC0BD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6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20C2-7666-42C0-B3E5-09B7EDC0BD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CAD82-E78F-472B-8FDC-EE7CCF3EA04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Molecules should be replaced with particles or atoms because</a:t>
            </a:r>
            <a:r>
              <a:rPr lang="en-CA" baseline="0" dirty="0"/>
              <a:t> not all materials are made from molecules (two or more atoms bonded together chemically)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A169D-C4F2-4038-9711-FC8872B9261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25DB65-9901-4A65-B455-BDD02253A0E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339BDC-0F69-4918-86A7-3AF7ADF7037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343" y="764704"/>
            <a:ext cx="6480048" cy="2301240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2060"/>
                </a:solidFill>
              </a:rPr>
              <a:t>Matter and its Properties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Try This:</a:t>
            </a:r>
            <a:r>
              <a:rPr lang="en-CA" dirty="0"/>
              <a:t> Identify substance as either  a pure substance (pure) or a mixture (Mix – Hetero/Homo). If you know type of pure substance indicate this as well!</a:t>
            </a:r>
          </a:p>
          <a:p>
            <a:endParaRPr lang="en-CA" dirty="0"/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90313"/>
              </p:ext>
            </p:extLst>
          </p:nvPr>
        </p:nvGraphicFramePr>
        <p:xfrm>
          <a:off x="539552" y="2852936"/>
          <a:ext cx="3600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fontAlgn="t">
                        <a:buNone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a. table salt</a:t>
                      </a:r>
                    </a:p>
                    <a:p>
                      <a:pPr marL="0" indent="0" fontAlgn="t">
                        <a:buNone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b. baking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 soda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t">
                        <a:buNone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c. copper </a:t>
                      </a:r>
                    </a:p>
                    <a:p>
                      <a:pPr marL="0" indent="0" fontAlgn="t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d. 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soup</a:t>
                      </a:r>
                    </a:p>
                    <a:p>
                      <a:pPr marL="0" indent="0" fontAlgn="t">
                        <a:buNone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e. gasoline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f. water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g. nitrogen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 gas </a:t>
                      </a:r>
                      <a:br>
                        <a:rPr lang="en-CA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h. whipped cream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CA" baseline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. fluorine</a:t>
                      </a:r>
                    </a:p>
                    <a:p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16737"/>
              </p:ext>
            </p:extLst>
          </p:nvPr>
        </p:nvGraphicFramePr>
        <p:xfrm>
          <a:off x="4230180" y="2990096"/>
          <a:ext cx="388843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Pure – compound (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NaCl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Pure – compound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NaHCO</a:t>
                      </a:r>
                      <a:r>
                        <a:rPr lang="en-CA" sz="1800" b="1" kern="12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Pure - element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Heterogeneous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mixture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Homogeneous mixture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Pure -Compound (H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O)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Pure – element - </a:t>
                      </a:r>
                      <a:r>
                        <a:rPr lang="en-CA" baseline="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CA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Homo - Mixture – air and cream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Pure – element - 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03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rmAutofit/>
          </a:bodyPr>
          <a:lstStyle/>
          <a:p>
            <a:r>
              <a:rPr lang="en-CA" sz="2400" u="sng" dirty="0"/>
              <a:t>Describing matter:</a:t>
            </a:r>
            <a:r>
              <a:rPr lang="en-CA" sz="2400" dirty="0"/>
              <a:t> Elements that make up matter have both chemical and 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897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CA" b="1" dirty="0"/>
          </a:p>
          <a:p>
            <a:pPr marL="0" lvl="0" indent="0">
              <a:buNone/>
            </a:pPr>
            <a:endParaRPr lang="en-CA" b="1" dirty="0"/>
          </a:p>
          <a:p>
            <a:pPr lvl="0"/>
            <a:r>
              <a:rPr lang="en-CA" b="1" dirty="0"/>
              <a:t>Chemical Property- </a:t>
            </a:r>
            <a:r>
              <a:rPr lang="en-CA" dirty="0"/>
              <a:t>the ability of</a:t>
            </a:r>
            <a:r>
              <a:rPr lang="en-CA" dirty="0">
                <a:solidFill>
                  <a:srgbClr val="00B0F0"/>
                </a:solidFill>
              </a:rPr>
              <a:t> a substance </a:t>
            </a:r>
            <a:r>
              <a:rPr lang="en-CA" dirty="0"/>
              <a:t>to react with another </a:t>
            </a:r>
            <a:r>
              <a:rPr lang="en-CA" dirty="0">
                <a:solidFill>
                  <a:srgbClr val="00B0F0"/>
                </a:solidFill>
              </a:rPr>
              <a:t>substance</a:t>
            </a:r>
            <a:r>
              <a:rPr lang="en-CA" dirty="0"/>
              <a:t> to form one or more new substances with new properties.  </a:t>
            </a:r>
          </a:p>
          <a:p>
            <a:pPr lvl="0"/>
            <a:r>
              <a:rPr lang="en-CA" dirty="0"/>
              <a:t>Reactivity and flammability are two chemical properties.</a:t>
            </a:r>
            <a:br>
              <a:rPr lang="en-CA" dirty="0"/>
            </a:br>
            <a:endParaRPr lang="en-CA" dirty="0"/>
          </a:p>
          <a:p>
            <a:pPr marL="0" lvl="0" indent="0">
              <a:buNone/>
            </a:pPr>
            <a:r>
              <a:rPr lang="en-CA" dirty="0"/>
              <a:t>For example:</a:t>
            </a:r>
          </a:p>
          <a:p>
            <a:pPr marL="0" lvl="0" indent="0">
              <a:buNone/>
            </a:pPr>
            <a:r>
              <a:rPr lang="en-CA" dirty="0"/>
              <a:t>Oxygen is reactive and forms rust with many metals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br>
              <a:rPr lang="en-CA" dirty="0"/>
            </a:br>
            <a:endParaRPr lang="en-CA" dirty="0"/>
          </a:p>
          <a:p>
            <a:pPr marL="0" lvl="0" indent="0">
              <a:buNone/>
            </a:pPr>
            <a:r>
              <a:rPr lang="en-CA" dirty="0"/>
              <a:t>Neon in an inert gas that does not like to react with anything </a:t>
            </a:r>
          </a:p>
        </p:txBody>
      </p:sp>
      <p:pic>
        <p:nvPicPr>
          <p:cNvPr id="5" name="Picture 2" descr="Image result for neon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15" y="5661248"/>
            <a:ext cx="1475676" cy="10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ru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96" y="4077071"/>
            <a:ext cx="1419326" cy="10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80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Physical Properties</a:t>
            </a:r>
            <a:r>
              <a:rPr lang="en-US" sz="2400" dirty="0">
                <a:solidFill>
                  <a:schemeClr val="tx1"/>
                </a:solidFill>
              </a:rPr>
              <a:t> – characteristics of matter that can be observed or measured. </a:t>
            </a:r>
            <a:r>
              <a:rPr lang="en-US" sz="2400" dirty="0"/>
              <a:t>For Example: states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1137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What are the four physical states of matter?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/>
              <a:t>What causes substances to change Physical State?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What two things happen to particles in a substance when the substance changes state?       </a:t>
            </a:r>
            <a:endParaRPr lang="en-US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b="1" dirty="0"/>
              <a:t>1)__________________________________________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2)__________________________________________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0085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Solid, Liquid, gas and plasma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4237" y="465313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Particles move faster or slower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237" y="514790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Particles move closer or further apart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3166" y="3051115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Heating or cooling the substance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1.britannica.com/eb-media/65/63065-004-07B69F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9794"/>
            <a:ext cx="7560840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764704"/>
            <a:ext cx="6102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Some other physical properties of matter are density, colour, malleability, ductility, crystallinity, magnetism, solubility, conductivity, viscosity, melting/freezing point and boiling/condensing point</a:t>
            </a:r>
          </a:p>
          <a:p>
            <a:endParaRPr lang="en-CA" b="1" dirty="0"/>
          </a:p>
          <a:p>
            <a:r>
              <a:rPr lang="en-CA" dirty="0"/>
              <a:t>Match these terms with the appropriate description and complete the table! Use the internet to look up terms you do not know.</a:t>
            </a:r>
          </a:p>
        </p:txBody>
      </p:sp>
    </p:spTree>
    <p:extLst>
      <p:ext uri="{BB962C8B-B14F-4D97-AF65-F5344CB8AC3E}">
        <p14:creationId xmlns:p14="http://schemas.microsoft.com/office/powerpoint/2010/main" val="21158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3312"/>
          </a:xfrm>
        </p:spPr>
        <p:txBody>
          <a:bodyPr>
            <a:normAutofit fontScale="90000"/>
          </a:bodyPr>
          <a:lstStyle/>
          <a:p>
            <a:r>
              <a:rPr lang="en-CA" dirty="0"/>
              <a:t>Match physical property with description: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2106"/>
              </p:ext>
            </p:extLst>
          </p:nvPr>
        </p:nvGraphicFramePr>
        <p:xfrm>
          <a:off x="827584" y="980728"/>
          <a:ext cx="756084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488580916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74083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Physical 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16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Appearance</a:t>
                      </a:r>
                      <a:r>
                        <a:rPr lang="en-CA" baseline="0" dirty="0"/>
                        <a:t> of reflected light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7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Ability</a:t>
                      </a:r>
                      <a:r>
                        <a:rPr lang="en-CA" baseline="0" dirty="0"/>
                        <a:t> to dissolve in water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068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Resistance to flow of a liquid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8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Temperature</a:t>
                      </a:r>
                      <a:r>
                        <a:rPr lang="en-CA" baseline="0" dirty="0"/>
                        <a:t> of melting/freezing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88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Ability</a:t>
                      </a:r>
                      <a:r>
                        <a:rPr lang="en-CA" baseline="0" dirty="0"/>
                        <a:t> to be beaten into sheets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7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Ratio</a:t>
                      </a:r>
                      <a:r>
                        <a:rPr lang="en-CA" baseline="0" dirty="0"/>
                        <a:t> of a material’s mass to its volume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6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Tendency to be attracted to a magnet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Ability to be drawn into wires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4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Temperature of boiling/condensing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59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Ability to conduct electricity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888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Shape or appearance of crystals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71702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268760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Colour</a:t>
            </a:r>
          </a:p>
          <a:p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Solubility</a:t>
            </a:r>
          </a:p>
          <a:p>
            <a:r>
              <a:rPr lang="en-CA" dirty="0">
                <a:solidFill>
                  <a:srgbClr val="FF0000"/>
                </a:solidFill>
              </a:rPr>
              <a:t>Viscosity</a:t>
            </a:r>
          </a:p>
          <a:p>
            <a:r>
              <a:rPr lang="en-CA" dirty="0">
                <a:solidFill>
                  <a:srgbClr val="FF0000"/>
                </a:solidFill>
              </a:rPr>
              <a:t>Melting/freezing point</a:t>
            </a:r>
          </a:p>
          <a:p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Malleability</a:t>
            </a:r>
          </a:p>
          <a:p>
            <a:r>
              <a:rPr lang="en-CA" dirty="0">
                <a:solidFill>
                  <a:srgbClr val="FF0000"/>
                </a:solidFill>
              </a:rPr>
              <a:t>Density</a:t>
            </a:r>
          </a:p>
          <a:p>
            <a:r>
              <a:rPr lang="en-CA" dirty="0">
                <a:solidFill>
                  <a:srgbClr val="FF0000"/>
                </a:solidFill>
              </a:rPr>
              <a:t>Magnetism</a:t>
            </a:r>
          </a:p>
          <a:p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Ductility</a:t>
            </a:r>
          </a:p>
          <a:p>
            <a:r>
              <a:rPr lang="en-CA" dirty="0">
                <a:solidFill>
                  <a:srgbClr val="FF0000"/>
                </a:solidFill>
              </a:rPr>
              <a:t>Boiling point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Conductivity</a:t>
            </a:r>
          </a:p>
          <a:p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Crystallinity</a:t>
            </a:r>
          </a:p>
        </p:txBody>
      </p:sp>
    </p:spTree>
    <p:extLst>
      <p:ext uri="{BB962C8B-B14F-4D97-AF65-F5344CB8AC3E}">
        <p14:creationId xmlns:p14="http://schemas.microsoft.com/office/powerpoint/2010/main" val="35962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Examples of Physical and Chemical Properties of Matter | Physical and chemical  properties, Apologia chemistry, Properties of m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66688"/>
            <a:ext cx="9801225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6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332656"/>
            <a:ext cx="3071834" cy="76944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C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</a:t>
            </a:r>
            <a:r>
              <a:rPr lang="en-C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C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This!</a:t>
            </a:r>
            <a:endParaRPr lang="en-US" sz="4400" dirty="0"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06327"/>
              </p:ext>
            </p:extLst>
          </p:nvPr>
        </p:nvGraphicFramePr>
        <p:xfrm>
          <a:off x="467544" y="1196752"/>
          <a:ext cx="7992887" cy="4738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050">
                  <a:extLst>
                    <a:ext uri="{9D8B030D-6E8A-4147-A177-3AD203B41FA5}">
                      <a16:colId xmlns:a16="http://schemas.microsoft.com/office/drawing/2014/main" val="3982328042"/>
                    </a:ext>
                  </a:extLst>
                </a:gridCol>
                <a:gridCol w="1555741">
                  <a:extLst>
                    <a:ext uri="{9D8B030D-6E8A-4147-A177-3AD203B41FA5}">
                      <a16:colId xmlns:a16="http://schemas.microsoft.com/office/drawing/2014/main" val="3689915356"/>
                    </a:ext>
                  </a:extLst>
                </a:gridCol>
                <a:gridCol w="1539914">
                  <a:extLst>
                    <a:ext uri="{9D8B030D-6E8A-4147-A177-3AD203B41FA5}">
                      <a16:colId xmlns:a16="http://schemas.microsoft.com/office/drawing/2014/main" val="2718928513"/>
                    </a:ext>
                  </a:extLst>
                </a:gridCol>
                <a:gridCol w="1393256">
                  <a:extLst>
                    <a:ext uri="{9D8B030D-6E8A-4147-A177-3AD203B41FA5}">
                      <a16:colId xmlns:a16="http://schemas.microsoft.com/office/drawing/2014/main" val="1808395656"/>
                    </a:ext>
                  </a:extLst>
                </a:gridCol>
                <a:gridCol w="1319926">
                  <a:extLst>
                    <a:ext uri="{9D8B030D-6E8A-4147-A177-3AD203B41FA5}">
                      <a16:colId xmlns:a16="http://schemas.microsoft.com/office/drawing/2014/main" val="19103852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Properties to Research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Silver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Iron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Sodium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Bromine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744935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CA" sz="1100">
                          <a:effectLst/>
                        </a:rPr>
                      </a:br>
                      <a:r>
                        <a:rPr lang="en-CA" sz="1100">
                          <a:effectLst/>
                        </a:rPr>
                        <a:t>How Reactive am I? (very, mildly, rarely) –Name two compounds formed with element listed.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68073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Are compounds easily formed with Oxygen?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Yes, No or Sometimes – Give</a:t>
                      </a:r>
                      <a:r>
                        <a:rPr lang="en-CA" sz="1100" baseline="0" dirty="0">
                          <a:effectLst/>
                        </a:rPr>
                        <a:t> an</a:t>
                      </a:r>
                      <a:r>
                        <a:rPr lang="en-CA" sz="1100" dirty="0">
                          <a:effectLst/>
                        </a:rPr>
                        <a:t> example!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66484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Electrical conductivity</a:t>
                      </a:r>
                      <a:br>
                        <a:rPr lang="en-CA" sz="1100">
                          <a:effectLst/>
                        </a:rPr>
                      </a:br>
                      <a:r>
                        <a:rPr lang="en-CA" sz="1100">
                          <a:effectLst/>
                        </a:rPr>
                        <a:t>Poor, Good, Excellent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72095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Density (units)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28547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Melting point/Freezing point (°C)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03913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State at room temperature (25°C)</a:t>
                      </a:r>
                      <a:br>
                        <a:rPr lang="en-CA" sz="1100">
                          <a:effectLst/>
                        </a:rPr>
                      </a:br>
                      <a:r>
                        <a:rPr lang="en-CA" sz="1100">
                          <a:effectLst/>
                        </a:rPr>
                        <a:t>Solid, Liquid or Gas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95975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7824" y="664427"/>
            <a:ext cx="456567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the internet to learn about the reactivity and some physical properties </a:t>
            </a:r>
            <a:br>
              <a:rPr kumimoji="0" lang="en-CA" alt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CA" alt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following substances.  </a:t>
            </a:r>
            <a:endParaRPr kumimoji="0" lang="en-C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is Matter? Sort the following into the appropriate column.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Matter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Not Matter</a:t>
            </a:r>
          </a:p>
        </p:txBody>
      </p:sp>
    </p:spTree>
    <p:extLst>
      <p:ext uri="{BB962C8B-B14F-4D97-AF65-F5344CB8AC3E}">
        <p14:creationId xmlns:p14="http://schemas.microsoft.com/office/powerpoint/2010/main" val="208603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ree clip art free clipart tree free vector desig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38" y="875536"/>
            <a:ext cx="1612776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miley face emotions clip art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4704"/>
            <a:ext cx="1571254" cy="13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for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2" y="4471830"/>
            <a:ext cx="1896442" cy="18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aying hands Royalty Free Vector Image - Vector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76" y="2406588"/>
            <a:ext cx="1381003" cy="14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ire Emoji Cliparthot Of Coal And - Heat (446x720), Png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" y="473845"/>
            <a:ext cx="9367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pproaches of Information - Library &amp; Information Science Networ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74" y="760198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olar wind plasma and the magnetosphere — Science Learning Hu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98" y="4221088"/>
            <a:ext cx="3261848" cy="216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agnefying Glass-bacteria Clipart #21497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46" y="2132856"/>
            <a:ext cx="2508370" cy="20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18365" y="290672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Bacteria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5687" y="2608696"/>
            <a:ext cx="1287586" cy="1287586"/>
          </a:xfrm>
          <a:prstGeom prst="rect">
            <a:avLst/>
          </a:prstGeom>
        </p:spPr>
      </p:pic>
      <p:pic>
        <p:nvPicPr>
          <p:cNvPr id="2074" name="Picture 26" descr="MAMMUT Children's table, indoor/outdoor blue, 33 1/2 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88" y="4057884"/>
            <a:ext cx="1713330" cy="17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Unread Books at Home Still Spark Literacy Habit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1" y="3342149"/>
            <a:ext cx="1585169" cy="11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14056" y="5771214"/>
            <a:ext cx="76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Time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5336" y="490761"/>
            <a:ext cx="1382928" cy="1220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43690" y="5258837"/>
            <a:ext cx="1431602" cy="1431602"/>
          </a:xfrm>
          <a:prstGeom prst="rect">
            <a:avLst/>
          </a:prstGeom>
        </p:spPr>
      </p:pic>
      <p:pic>
        <p:nvPicPr>
          <p:cNvPr id="2082" name="Picture 34" descr="Ecoistic: Greenhouse gas blues – fighting the emission w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1988840"/>
            <a:ext cx="2126618" cy="119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60232" y="5486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24928097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isparmio energetico, come utilizzare l'IoT per ridurre i costi aziend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2" name="Picture 8" descr="light shooting from la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304413" cy="18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15567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FF00"/>
                </a:solidFill>
              </a:rPr>
              <a:t>Light</a:t>
            </a:r>
          </a:p>
        </p:txBody>
      </p:sp>
      <p:pic>
        <p:nvPicPr>
          <p:cNvPr id="1034" name="Picture 10" descr="Thinking Animation Clipart clipart | Thinking emoticon, Animated clipart,  Emot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38" y="2720838"/>
            <a:ext cx="1241311" cy="12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a man was struck by lightning indo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65794"/>
            <a:ext cx="333164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https://www.online-tech-tips.com/wp-content/uploads/2019/05/music.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40" name="Picture 16" descr="Dance Word Clipart , Free Transparent Clipart - ClipartK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10" y="2712316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w Strong is the Force of Gravity on Earth? - Universe Tod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7"/>
            <a:ext cx="2652739" cy="10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837" y="1653449"/>
            <a:ext cx="144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Gravity</a:t>
            </a:r>
          </a:p>
        </p:txBody>
      </p:sp>
      <p:pic>
        <p:nvPicPr>
          <p:cNvPr id="1046" name="Picture 22" descr="Corn Clipart Best Web Transparent Png - Single Fruits And Vegetables, Png  Download - kind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75" y="573187"/>
            <a:ext cx="1316181" cy="170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at and Dog ©JackieStafford | Cat and dog drawing, Dog clip art, Dog draw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9384"/>
            <a:ext cx="1842636" cy="17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lue Mini Car PNG Clipart - Best WEB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63" y="4332500"/>
            <a:ext cx="1672100" cy="10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4512" y="2544745"/>
            <a:ext cx="1575618" cy="1575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4512" y="3412477"/>
            <a:ext cx="169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Corona virus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4054" y="5401795"/>
            <a:ext cx="2716356" cy="1358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4248" y="55172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Chemicals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9951" y="5170908"/>
            <a:ext cx="133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</a:rPr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51559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99456"/>
          </a:xfrm>
        </p:spPr>
        <p:txBody>
          <a:bodyPr>
            <a:normAutofit fontScale="90000"/>
          </a:bodyPr>
          <a:lstStyle/>
          <a:p>
            <a:r>
              <a:rPr lang="en-CA" dirty="0"/>
              <a:t>What is matter?</a:t>
            </a:r>
            <a:br>
              <a:rPr lang="en-CA" dirty="0"/>
            </a:br>
            <a:r>
              <a:rPr lang="en-CA" dirty="0"/>
              <a:t>Organize the following terms into the web.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964521"/>
            <a:ext cx="84969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     		compounds	homogeneous	pure substances  </a:t>
            </a:r>
            <a:br>
              <a:rPr lang="en-CA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mixtures          atoms		elements 		 heterogeneous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2814598"/>
            <a:ext cx="180020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Has volume and mass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5054263"/>
            <a:ext cx="216024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195595" y="5055383"/>
            <a:ext cx="201622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855102" y="5054263"/>
            <a:ext cx="190190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118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5594" y="3984499"/>
            <a:ext cx="3656325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634373" y="3975717"/>
            <a:ext cx="411480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8658" y="5054263"/>
            <a:ext cx="209731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005856" y="5970662"/>
            <a:ext cx="180020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Building blocks of matter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1919" y="299334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7030A0"/>
                </a:solidFill>
              </a:rPr>
              <a:t>MATTER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695" y="40629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MIXTURES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0035" y="39244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PURE   SUBSTANCES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695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HOMOGENEOUS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94928" y="5229637"/>
            <a:ext cx="2061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HETEROGENEOUS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0012" y="522963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COMPOUNDS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512" y="5258625"/>
            <a:ext cx="162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ELEMENTS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5062" y="61487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ATOMS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512" y="3945873"/>
            <a:ext cx="16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Definite composition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06312" y="4012591"/>
            <a:ext cx="1570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Composition varies</a:t>
            </a:r>
          </a:p>
        </p:txBody>
      </p:sp>
    </p:spTree>
    <p:extLst>
      <p:ext uri="{BB962C8B-B14F-4D97-AF65-F5344CB8AC3E}">
        <p14:creationId xmlns:p14="http://schemas.microsoft.com/office/powerpoint/2010/main" val="20771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Matter is </a:t>
            </a:r>
            <a:r>
              <a:rPr lang="en-CA" sz="2800" dirty="0">
                <a:solidFill>
                  <a:srgbClr val="FF0000"/>
                </a:solidFill>
              </a:rPr>
              <a:t>anything that takes up space and has mass</a:t>
            </a:r>
            <a:br>
              <a:rPr lang="en-CA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-made up of smaller particles with distinct characteristics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The flow diagram shows the structure of mat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515"/>
            <a:ext cx="7920880" cy="43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8344" y="241072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Elements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68144" y="270892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4088" y="2930460"/>
            <a:ext cx="11521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make up 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03971" y="2780057"/>
            <a:ext cx="636381" cy="64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22161" y="2787267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Type affects properties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5925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296144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Matter can divided into two main groups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Mixtures and Pure Substances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/>
            </a:b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01" y="1988840"/>
            <a:ext cx="842493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Mixtures</a:t>
            </a:r>
            <a:r>
              <a:rPr lang="en-US" dirty="0"/>
              <a:t> – two or more substances mixed together in any proportions</a:t>
            </a:r>
            <a:endParaRPr lang="en-CA" dirty="0"/>
          </a:p>
          <a:p>
            <a:pPr marL="0" indent="0">
              <a:buNone/>
            </a:pPr>
            <a:br>
              <a:rPr lang="en-CA" dirty="0"/>
            </a:br>
            <a:r>
              <a:rPr lang="en-CA" dirty="0"/>
              <a:t>There are two basic types of mixtures:</a:t>
            </a:r>
          </a:p>
          <a:p>
            <a:r>
              <a:rPr lang="en-CA" dirty="0"/>
              <a:t>In </a:t>
            </a:r>
            <a:r>
              <a:rPr lang="en-CA" dirty="0">
                <a:solidFill>
                  <a:srgbClr val="FF0000"/>
                </a:solidFill>
              </a:rPr>
              <a:t>heterogeneous mixtures</a:t>
            </a:r>
            <a:r>
              <a:rPr lang="en-CA" dirty="0"/>
              <a:t>, you can see the different aspects that make up the mixture and they can be separated (think of a salad).  </a:t>
            </a:r>
            <a:endParaRPr lang="en-CA" sz="2000" dirty="0"/>
          </a:p>
          <a:p>
            <a:r>
              <a:rPr lang="en-CA" dirty="0"/>
              <a:t>In a </a:t>
            </a:r>
            <a:r>
              <a:rPr lang="en-CA" dirty="0">
                <a:solidFill>
                  <a:srgbClr val="FF0000"/>
                </a:solidFill>
              </a:rPr>
              <a:t>homogenous mixture</a:t>
            </a:r>
            <a:r>
              <a:rPr lang="en-CA" dirty="0"/>
              <a:t>, components tend to completely mix together and you are unable to see the different components (think about dissolving sugar in water)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648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000" dirty="0">
                <a:solidFill>
                  <a:schemeClr val="tx1"/>
                </a:solidFill>
              </a:rPr>
              <a:t>Sort the following into the correct type of mixture: </a:t>
            </a:r>
            <a:r>
              <a:rPr lang="en-CA" sz="2000" u="sng" dirty="0">
                <a:solidFill>
                  <a:schemeClr val="tx1"/>
                </a:solidFill>
              </a:rPr>
              <a:t>honey,  blood, assortment of dried fruit, steel, soil, medicine, chicken noodle soup, milk, oil and vinegar dressing, granola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805630"/>
              </p:ext>
            </p:extLst>
          </p:nvPr>
        </p:nvGraphicFramePr>
        <p:xfrm>
          <a:off x="539552" y="4613920"/>
          <a:ext cx="8229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3652591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013287512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Honey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14747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1700808"/>
            <a:ext cx="5328592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4869160"/>
            <a:ext cx="2698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Honey </a:t>
            </a:r>
          </a:p>
          <a:p>
            <a:r>
              <a:rPr lang="en-CA" dirty="0"/>
              <a:t>Blood</a:t>
            </a:r>
          </a:p>
          <a:p>
            <a:r>
              <a:rPr lang="en-CA" dirty="0"/>
              <a:t>Milk</a:t>
            </a:r>
          </a:p>
          <a:p>
            <a:r>
              <a:rPr lang="en-CA" dirty="0"/>
              <a:t>Steel</a:t>
            </a:r>
          </a:p>
          <a:p>
            <a:r>
              <a:rPr lang="en-CA" dirty="0"/>
              <a:t>Medicine such as </a:t>
            </a:r>
            <a:r>
              <a:rPr lang="en-CA" dirty="0" err="1"/>
              <a:t>tylenol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850565"/>
            <a:ext cx="26725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Assortment of dried fruit</a:t>
            </a:r>
          </a:p>
          <a:p>
            <a:r>
              <a:rPr lang="en-CA" dirty="0"/>
              <a:t>Soil</a:t>
            </a:r>
          </a:p>
          <a:p>
            <a:r>
              <a:rPr lang="en-CA" dirty="0"/>
              <a:t>Chicken Noodle Soup</a:t>
            </a:r>
          </a:p>
          <a:p>
            <a:r>
              <a:rPr lang="en-CA" dirty="0"/>
              <a:t>Oil and vinegar dressing</a:t>
            </a:r>
          </a:p>
          <a:p>
            <a:r>
              <a:rPr lang="en-CA" dirty="0"/>
              <a:t>Granola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215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Pure Substances </a:t>
            </a:r>
            <a:r>
              <a:rPr lang="en-US" sz="2000" dirty="0"/>
              <a:t>–a substance made up of only one kind of particle with the same properties throughout.</a:t>
            </a:r>
            <a:endParaRPr lang="en-CA" sz="2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24000"/>
            <a:ext cx="8363272" cy="507335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br>
              <a:rPr lang="en-US" sz="2600" dirty="0"/>
            </a:br>
            <a:r>
              <a:rPr lang="en-US" sz="5000" dirty="0">
                <a:solidFill>
                  <a:schemeClr val="tx2"/>
                </a:solidFill>
              </a:rPr>
              <a:t>Element</a:t>
            </a:r>
            <a:r>
              <a:rPr lang="en-US" sz="5000" dirty="0"/>
              <a:t> – </a:t>
            </a:r>
            <a:r>
              <a:rPr lang="en-CA" sz="5000" dirty="0"/>
              <a:t>An element is a substance that consists entirely of one type of atom. </a:t>
            </a:r>
            <a:r>
              <a:rPr lang="en-CA" sz="5000" b="1" dirty="0"/>
              <a:t>An atom </a:t>
            </a:r>
            <a:r>
              <a:rPr lang="en-CA" sz="5000" dirty="0"/>
              <a:t>is the smallest amount of an element that retains the properties of the element.</a:t>
            </a:r>
          </a:p>
          <a:p>
            <a:pPr marL="822960" lvl="3" indent="0" fontAlgn="auto">
              <a:spcAft>
                <a:spcPts val="0"/>
              </a:spcAft>
              <a:buNone/>
            </a:pPr>
            <a:r>
              <a:rPr lang="en-US" sz="5000" dirty="0"/>
              <a:t>Name 2 elements</a:t>
            </a:r>
          </a:p>
          <a:p>
            <a:pPr lvl="4" fontAlgn="auto">
              <a:spcAft>
                <a:spcPts val="0"/>
              </a:spcAft>
            </a:pPr>
            <a:r>
              <a:rPr lang="en-US" sz="5000" dirty="0"/>
              <a:t> </a:t>
            </a:r>
          </a:p>
          <a:p>
            <a:pPr lvl="4" fontAlgn="auto">
              <a:spcAft>
                <a:spcPts val="0"/>
              </a:spcAft>
            </a:pPr>
            <a:r>
              <a:rPr lang="en-US" sz="50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CA" sz="5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5000" dirty="0">
                <a:solidFill>
                  <a:schemeClr val="tx2"/>
                </a:solidFill>
              </a:rPr>
              <a:t>Compound</a:t>
            </a:r>
            <a:r>
              <a:rPr lang="en-US" sz="5000" dirty="0"/>
              <a:t> – Is a substance composed of at least two different elements chemically combined in specific proportions.</a:t>
            </a:r>
          </a:p>
          <a:p>
            <a:pPr marL="822960" lvl="3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5000" dirty="0"/>
              <a:t> Name 2 compounds</a:t>
            </a:r>
          </a:p>
          <a:p>
            <a:pPr lvl="4" fontAlgn="auto">
              <a:spcAft>
                <a:spcPts val="0"/>
              </a:spcAft>
            </a:pPr>
            <a:r>
              <a:rPr lang="en-US" sz="5000" dirty="0"/>
              <a:t> </a:t>
            </a:r>
          </a:p>
          <a:p>
            <a:pPr lvl="4" fontAlgn="auto">
              <a:spcAft>
                <a:spcPts val="0"/>
              </a:spcAft>
            </a:pPr>
            <a:r>
              <a:rPr lang="en-US" sz="5000" dirty="0"/>
              <a:t> </a:t>
            </a:r>
          </a:p>
          <a:p>
            <a:pPr marL="822960" lvl="3" indent="0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6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3083</TotalTime>
  <Words>911</Words>
  <Application>Microsoft Office PowerPoint</Application>
  <PresentationFormat>On-screen Show (4:3)</PresentationFormat>
  <Paragraphs>185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Clarity</vt:lpstr>
      <vt:lpstr>Matter and its Properties</vt:lpstr>
      <vt:lpstr>What is Matter? Sort the following into the appropriate column.</vt:lpstr>
      <vt:lpstr>PowerPoint Presentation</vt:lpstr>
      <vt:lpstr>PowerPoint Presentation</vt:lpstr>
      <vt:lpstr>What is matter? Organize the following terms into the web.</vt:lpstr>
      <vt:lpstr>Matter is anything that takes up space and has mass -made up of smaller particles with distinct characteristics</vt:lpstr>
      <vt:lpstr>    Matter can divided into two main groups Mixtures and Pure Substances.    </vt:lpstr>
      <vt:lpstr>Sort the following into the correct type of mixture: honey,  blood, assortment of dried fruit, steel, soil, medicine, chicken noodle soup, milk, oil and vinegar dressing, granola</vt:lpstr>
      <vt:lpstr>Pure Substances –a substance made up of only one kind of particle with the same properties throughout.</vt:lpstr>
      <vt:lpstr>PowerPoint Presentation</vt:lpstr>
      <vt:lpstr>Describing matter: Elements that make up matter have both chemical and physical properties</vt:lpstr>
      <vt:lpstr>Physical Properties – characteristics of matter that can be observed or measured. For Example: states of matter</vt:lpstr>
      <vt:lpstr>PowerPoint Presentation</vt:lpstr>
      <vt:lpstr>PowerPoint Presentation</vt:lpstr>
      <vt:lpstr>Match physical property with description:</vt:lpstr>
      <vt:lpstr>PowerPoint Presentation</vt:lpstr>
      <vt:lpstr>PowerPoint Presentation</vt:lpstr>
    </vt:vector>
  </TitlesOfParts>
  <Company>Evantage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Safety in the Science   Classroom</dc:title>
  <dc:creator>Lionel Sandner</dc:creator>
  <cp:lastModifiedBy>Sharon Harnik</cp:lastModifiedBy>
  <cp:revision>266</cp:revision>
  <dcterms:created xsi:type="dcterms:W3CDTF">2007-02-28T23:56:53Z</dcterms:created>
  <dcterms:modified xsi:type="dcterms:W3CDTF">2021-09-17T16:02:58Z</dcterms:modified>
</cp:coreProperties>
</file>